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53"/>
  </p:notesMasterIdLst>
  <p:handoutMasterIdLst>
    <p:handoutMasterId r:id="rId54"/>
  </p:handoutMasterIdLst>
  <p:sldIdLst>
    <p:sldId id="302" r:id="rId2"/>
    <p:sldId id="258" r:id="rId3"/>
    <p:sldId id="399" r:id="rId4"/>
    <p:sldId id="606" r:id="rId5"/>
    <p:sldId id="607" r:id="rId6"/>
    <p:sldId id="608" r:id="rId7"/>
    <p:sldId id="609" r:id="rId8"/>
    <p:sldId id="618" r:id="rId9"/>
    <p:sldId id="619" r:id="rId10"/>
    <p:sldId id="610" r:id="rId11"/>
    <p:sldId id="620" r:id="rId12"/>
    <p:sldId id="621" r:id="rId13"/>
    <p:sldId id="622" r:id="rId14"/>
    <p:sldId id="623" r:id="rId15"/>
    <p:sldId id="624" r:id="rId16"/>
    <p:sldId id="625" r:id="rId17"/>
    <p:sldId id="626" r:id="rId18"/>
    <p:sldId id="611" r:id="rId19"/>
    <p:sldId id="612" r:id="rId20"/>
    <p:sldId id="613" r:id="rId21"/>
    <p:sldId id="614" r:id="rId22"/>
    <p:sldId id="627" r:id="rId23"/>
    <p:sldId id="628" r:id="rId24"/>
    <p:sldId id="615" r:id="rId25"/>
    <p:sldId id="616" r:id="rId26"/>
    <p:sldId id="629" r:id="rId27"/>
    <p:sldId id="630" r:id="rId28"/>
    <p:sldId id="631" r:id="rId29"/>
    <p:sldId id="617" r:id="rId30"/>
    <p:sldId id="632" r:id="rId31"/>
    <p:sldId id="633" r:id="rId32"/>
    <p:sldId id="634" r:id="rId33"/>
    <p:sldId id="635" r:id="rId34"/>
    <p:sldId id="636" r:id="rId35"/>
    <p:sldId id="644" r:id="rId36"/>
    <p:sldId id="637" r:id="rId37"/>
    <p:sldId id="638" r:id="rId38"/>
    <p:sldId id="639" r:id="rId39"/>
    <p:sldId id="640" r:id="rId40"/>
    <p:sldId id="641" r:id="rId41"/>
    <p:sldId id="642" r:id="rId42"/>
    <p:sldId id="643" r:id="rId43"/>
    <p:sldId id="645" r:id="rId44"/>
    <p:sldId id="646" r:id="rId45"/>
    <p:sldId id="651" r:id="rId46"/>
    <p:sldId id="652" r:id="rId47"/>
    <p:sldId id="647" r:id="rId48"/>
    <p:sldId id="648" r:id="rId49"/>
    <p:sldId id="649" r:id="rId50"/>
    <p:sldId id="653" r:id="rId51"/>
    <p:sldId id="330" r:id="rId52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33" autoAdjust="0"/>
    <p:restoredTop sz="99857" autoAdjust="0"/>
  </p:normalViewPr>
  <p:slideViewPr>
    <p:cSldViewPr showGuides="1">
      <p:cViewPr varScale="1">
        <p:scale>
          <a:sx n="80" d="100"/>
          <a:sy n="80" d="100"/>
        </p:scale>
        <p:origin x="-96" y="-726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5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/51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</a:tabLst>
        <a:defRPr lang="en-US" altLang="ko-KR" sz="21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FF3300"/>
        </a:buClr>
        <a:buFont typeface="Wingdings" pitchFamily="2" charset="2"/>
        <a:buChar char="§"/>
        <a:defRPr lang="en-US" altLang="ko-KR" sz="18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430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sz="15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정보 설계</a:t>
            </a:r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  <a:endParaRPr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6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932378"/>
          </a:xfrm>
        </p:spPr>
        <p:txBody>
          <a:bodyPr/>
          <a:lstStyle/>
          <a:p>
            <a:r>
              <a:rPr lang="ko-KR" altLang="en-US" dirty="0" smtClean="0"/>
              <a:t>정보의 순서와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모호한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정보를 정확하게 정의하기 힘든 목록 분류에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인간의 주관성뿐만 아니라 언어와 구조 자체의 모호함으로 인해 정보를 분류하는 데 어려움을 겪으며 설계뿐 아니라 유지 역시 어려움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때로는 명확한 </a:t>
            </a:r>
            <a:r>
              <a:rPr lang="ko-KR" altLang="en-US" dirty="0" err="1" smtClean="0"/>
              <a:t>콘텐츠보다</a:t>
            </a:r>
            <a:r>
              <a:rPr lang="ko-KR" altLang="en-US" dirty="0" smtClean="0"/>
              <a:t> 중요하고 사용자가 편리한 면도 있음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주제별 체계</a:t>
            </a:r>
            <a:endParaRPr lang="en-US" altLang="ko-KR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정보를 주제나 화제에 따라 구성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613862" y="3918198"/>
            <a:ext cx="4299575" cy="2773541"/>
            <a:chOff x="2613862" y="3918198"/>
            <a:chExt cx="4299575" cy="2773541"/>
          </a:xfrm>
        </p:grpSpPr>
        <p:pic>
          <p:nvPicPr>
            <p:cNvPr id="5122" name="Picture 2" descr="D:\강의교안\6장_img\6장_img\ch06-07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27784" y="3918198"/>
              <a:ext cx="3672408" cy="2635042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2613862" y="6414740"/>
              <a:ext cx="4299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6-7]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주제별 체계로 분류된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야후</a:t>
              </a:r>
              <a:r>
                <a:rPr lang="en-US" altLang="ko-KR" sz="1200" b="1" dirty="0" smtClean="0">
                  <a:latin typeface="+mn-ea"/>
                  <a:ea typeface="+mn-ea"/>
                </a:rPr>
                <a:t>(yahoo)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디렉터리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3"/>
          </a:xfrm>
        </p:spPr>
        <p:txBody>
          <a:bodyPr/>
          <a:lstStyle/>
          <a:p>
            <a:r>
              <a:rPr lang="ko-KR" altLang="en-US" dirty="0" smtClean="0"/>
              <a:t>정보의 순서와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모호한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주제별 체계</a:t>
            </a:r>
            <a:endParaRPr lang="en-US" altLang="ko-KR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251520" y="2204864"/>
            <a:ext cx="6043003" cy="781055"/>
            <a:chOff x="251520" y="2204864"/>
            <a:chExt cx="6043003" cy="781055"/>
          </a:xfrm>
        </p:grpSpPr>
        <p:sp>
          <p:nvSpPr>
            <p:cNvPr id="5" name="TextBox 4"/>
            <p:cNvSpPr txBox="1"/>
            <p:nvPr/>
          </p:nvSpPr>
          <p:spPr>
            <a:xfrm>
              <a:off x="769753" y="2708920"/>
              <a:ext cx="50073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6-8]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주제별 체계로 분류된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싸이월드</a:t>
              </a:r>
              <a:r>
                <a:rPr lang="en-US" altLang="ko-KR" sz="1200" b="1" dirty="0" smtClean="0">
                  <a:latin typeface="+mn-ea"/>
                  <a:ea typeface="+mn-ea"/>
                </a:rPr>
                <a:t>(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Cyworld</a:t>
              </a:r>
              <a:r>
                <a:rPr lang="en-US" altLang="ko-KR" sz="1200" b="1" dirty="0" smtClean="0">
                  <a:latin typeface="+mn-ea"/>
                  <a:ea typeface="+mn-ea"/>
                </a:rPr>
                <a:t>)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카페 </a:t>
              </a:r>
              <a:r>
                <a:rPr lang="ko-KR" altLang="en-US" sz="1200" b="1" dirty="0" smtClean="0">
                  <a:latin typeface="+mn-ea"/>
                  <a:ea typeface="+mn-ea"/>
                </a:rPr>
                <a:t>디렉터리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6146" name="Picture 2" descr="D:\강의교안\6장_img\6장_img\ch06-08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2204864"/>
              <a:ext cx="6043003" cy="509727"/>
            </a:xfrm>
            <a:prstGeom prst="rect">
              <a:avLst/>
            </a:prstGeom>
            <a:noFill/>
          </p:spPr>
        </p:pic>
      </p:grpSp>
      <p:grpSp>
        <p:nvGrpSpPr>
          <p:cNvPr id="13" name="그룹 12"/>
          <p:cNvGrpSpPr/>
          <p:nvPr/>
        </p:nvGrpSpPr>
        <p:grpSpPr>
          <a:xfrm>
            <a:off x="4928317" y="596304"/>
            <a:ext cx="4177583" cy="6010655"/>
            <a:chOff x="4928317" y="596304"/>
            <a:chExt cx="4177583" cy="6010655"/>
          </a:xfrm>
        </p:grpSpPr>
        <p:pic>
          <p:nvPicPr>
            <p:cNvPr id="6147" name="Picture 3" descr="D:\강의교안\6장_img\6장_img\ch06-09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62092" y="596304"/>
              <a:ext cx="2843808" cy="56886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4928317" y="6329960"/>
              <a:ext cx="41504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6-9]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주제별 체계로 분류된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네이버의</a:t>
              </a:r>
              <a:r>
                <a:rPr lang="ko-KR" altLang="en-US" sz="1200" b="1" dirty="0" smtClean="0">
                  <a:latin typeface="+mn-ea"/>
                  <a:ea typeface="+mn-ea"/>
                </a:rPr>
                <a:t> 카페 디렉터리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95536" y="3284984"/>
            <a:ext cx="5847444" cy="1429127"/>
            <a:chOff x="395536" y="3284984"/>
            <a:chExt cx="5847444" cy="1429127"/>
          </a:xfrm>
        </p:grpSpPr>
        <p:pic>
          <p:nvPicPr>
            <p:cNvPr id="6148" name="Picture 4" descr="D:\강의교안\6장_img\6장_img\ch06-10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536" y="3284984"/>
              <a:ext cx="5847444" cy="1152128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539552" y="4437112"/>
              <a:ext cx="3834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6-10]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음악 사이트인 멜론</a:t>
              </a:r>
              <a:r>
                <a:rPr lang="en-US" altLang="ko-KR" sz="1200" b="1" dirty="0" smtClean="0">
                  <a:latin typeface="+mn-ea"/>
                  <a:ea typeface="+mn-ea"/>
                </a:rPr>
                <a:t>(Melon)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색인 검색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3"/>
          </a:xfrm>
        </p:spPr>
        <p:txBody>
          <a:bodyPr/>
          <a:lstStyle/>
          <a:p>
            <a:r>
              <a:rPr lang="ko-KR" altLang="en-US" dirty="0" smtClean="0"/>
              <a:t>정보의 순서와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모호한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주제별 체계</a:t>
            </a:r>
            <a:endParaRPr lang="en-US" altLang="ko-KR" dirty="0" smtClean="0"/>
          </a:p>
        </p:txBody>
      </p:sp>
      <p:grpSp>
        <p:nvGrpSpPr>
          <p:cNvPr id="8" name="그룹 16"/>
          <p:cNvGrpSpPr/>
          <p:nvPr/>
        </p:nvGrpSpPr>
        <p:grpSpPr>
          <a:xfrm>
            <a:off x="395536" y="2348880"/>
            <a:ext cx="3988592" cy="3229327"/>
            <a:chOff x="-288032" y="3356992"/>
            <a:chExt cx="3988592" cy="3229327"/>
          </a:xfrm>
        </p:grpSpPr>
        <p:pic>
          <p:nvPicPr>
            <p:cNvPr id="6149" name="Picture 5" descr="D:\강의교안\6장_img\6장_img\ch06-11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3356992"/>
              <a:ext cx="2376264" cy="3027296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-288032" y="6309320"/>
              <a:ext cx="3988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6-11]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음악 사이트인 멜론</a:t>
              </a:r>
              <a:r>
                <a:rPr lang="en-US" altLang="ko-KR" sz="1200" b="1" dirty="0" smtClean="0">
                  <a:latin typeface="+mn-ea"/>
                  <a:ea typeface="+mn-ea"/>
                </a:rPr>
                <a:t>(Melon)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스타일 검색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289666" y="2636912"/>
            <a:ext cx="5437095" cy="2236073"/>
            <a:chOff x="3289666" y="2636912"/>
            <a:chExt cx="5437095" cy="2236073"/>
          </a:xfrm>
        </p:grpSpPr>
        <p:pic>
          <p:nvPicPr>
            <p:cNvPr id="7170" name="Picture 2" descr="D:\강의교안\6장_img\6장_img\ch06-12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89666" y="2636912"/>
              <a:ext cx="5437095" cy="1872208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4106044" y="4595986"/>
              <a:ext cx="3834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6-11]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음악 사이트인 멜론</a:t>
              </a:r>
              <a:r>
                <a:rPr lang="en-US" altLang="ko-KR" sz="1200" b="1" dirty="0" smtClean="0">
                  <a:latin typeface="+mn-ea"/>
                  <a:ea typeface="+mn-ea"/>
                </a:rPr>
                <a:t>(Melon)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감성 검색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852257"/>
          </a:xfrm>
        </p:spPr>
        <p:txBody>
          <a:bodyPr/>
          <a:lstStyle/>
          <a:p>
            <a:r>
              <a:rPr lang="ko-KR" altLang="en-US" dirty="0" smtClean="0"/>
              <a:t>정보의 순서와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모호한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작업 지향형 체계</a:t>
            </a:r>
            <a:endParaRPr lang="en-US" altLang="ko-KR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err="1" smtClean="0"/>
              <a:t>콘텐츠와</a:t>
            </a:r>
            <a:r>
              <a:rPr lang="ko-KR" altLang="en-US" sz="1200" dirty="0" smtClean="0"/>
              <a:t> 응용 도구를 프로세스와 기능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그리고 업무의 집합으로 묶어서 편성</a:t>
            </a:r>
            <a:endParaRPr lang="en-US" altLang="ko-KR" sz="1200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인트라넷이나 </a:t>
            </a:r>
            <a:r>
              <a:rPr lang="ko-KR" altLang="en-US" sz="1200" dirty="0" err="1" smtClean="0"/>
              <a:t>엑스트라넷은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콘텐츠뿐만</a:t>
            </a:r>
            <a:r>
              <a:rPr lang="ko-KR" altLang="en-US" sz="1200" dirty="0" smtClean="0"/>
              <a:t> 아니라 강력한 응용 프로그램을 통합하는 경향이 있어 작업 지향적 체계에 적합함</a:t>
            </a:r>
            <a:endParaRPr lang="en-US" altLang="ko-KR" sz="1200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395536" y="2766070"/>
            <a:ext cx="3960893" cy="4076923"/>
            <a:chOff x="395536" y="2766070"/>
            <a:chExt cx="3960893" cy="4076923"/>
          </a:xfrm>
        </p:grpSpPr>
        <p:sp>
          <p:nvSpPr>
            <p:cNvPr id="17" name="TextBox 16"/>
            <p:cNvSpPr txBox="1"/>
            <p:nvPr/>
          </p:nvSpPr>
          <p:spPr>
            <a:xfrm>
              <a:off x="395536" y="6381328"/>
              <a:ext cx="3960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6-13]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마이크로소프트 워드</a:t>
              </a:r>
              <a:r>
                <a:rPr lang="en-US" altLang="ko-KR" sz="1200" b="1" dirty="0" smtClean="0">
                  <a:latin typeface="+mn-ea"/>
                  <a:ea typeface="+mn-ea"/>
                </a:rPr>
                <a:t>(Microsoft Word)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</a:t>
              </a:r>
              <a:endParaRPr lang="en-US" altLang="ko-KR" sz="1200" b="1" dirty="0" smtClean="0">
                <a:latin typeface="+mn-ea"/>
                <a:ea typeface="+mn-ea"/>
              </a:endParaRPr>
            </a:p>
            <a:p>
              <a:r>
                <a:rPr lang="en-US" altLang="ko-KR" sz="1200" b="1" dirty="0" smtClean="0">
                  <a:latin typeface="+mn-ea"/>
                  <a:ea typeface="+mn-ea"/>
                </a:rPr>
                <a:t>                </a:t>
              </a:r>
              <a:r>
                <a:rPr lang="ko-KR" altLang="en-US" sz="1200" b="1" dirty="0" smtClean="0">
                  <a:latin typeface="+mn-ea"/>
                  <a:ea typeface="+mn-ea"/>
                </a:rPr>
                <a:t>작업 지향적 메뉴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8194" name="Picture 2" descr="D:\강의교안\6장_img\6장_img\ch06-13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2766070"/>
              <a:ext cx="3342228" cy="3672408"/>
            </a:xfrm>
            <a:prstGeom prst="rect">
              <a:avLst/>
            </a:prstGeom>
            <a:noFill/>
          </p:spPr>
        </p:pic>
      </p:grpSp>
      <p:grpSp>
        <p:nvGrpSpPr>
          <p:cNvPr id="13" name="그룹 12"/>
          <p:cNvGrpSpPr/>
          <p:nvPr/>
        </p:nvGrpSpPr>
        <p:grpSpPr>
          <a:xfrm>
            <a:off x="4417017" y="2766069"/>
            <a:ext cx="3899399" cy="4066357"/>
            <a:chOff x="4417017" y="2766069"/>
            <a:chExt cx="3899399" cy="4066357"/>
          </a:xfrm>
        </p:grpSpPr>
        <p:pic>
          <p:nvPicPr>
            <p:cNvPr id="8195" name="Picture 3" descr="D:\강의교안\6장_img\6장_img\ch06-1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17017" y="2766069"/>
              <a:ext cx="3899399" cy="3638523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4427984" y="6370761"/>
              <a:ext cx="3664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6-14]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어도비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포토샵</a:t>
              </a:r>
              <a:r>
                <a:rPr lang="en-US" altLang="ko-KR" sz="1200" b="1" dirty="0" smtClean="0">
                  <a:latin typeface="+mn-ea"/>
                  <a:ea typeface="+mn-ea"/>
                </a:rPr>
                <a:t>(Adobe Photoshop)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</a:t>
              </a:r>
              <a:endParaRPr lang="en-US" altLang="ko-KR" sz="1200" b="1" dirty="0" smtClean="0">
                <a:latin typeface="+mn-ea"/>
                <a:ea typeface="+mn-ea"/>
              </a:endParaRPr>
            </a:p>
            <a:p>
              <a:r>
                <a:rPr lang="en-US" altLang="ko-KR" sz="1200" b="1" dirty="0" smtClean="0">
                  <a:latin typeface="+mn-ea"/>
                  <a:ea typeface="+mn-ea"/>
                </a:rPr>
                <a:t>                </a:t>
              </a:r>
              <a:r>
                <a:rPr lang="ko-KR" altLang="en-US" sz="1200" b="1" dirty="0" smtClean="0">
                  <a:latin typeface="+mn-ea"/>
                  <a:ea typeface="+mn-ea"/>
                </a:rPr>
                <a:t>작업 지향적 메뉴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636233"/>
          </a:xfrm>
        </p:spPr>
        <p:txBody>
          <a:bodyPr/>
          <a:lstStyle/>
          <a:p>
            <a:r>
              <a:rPr lang="ko-KR" altLang="en-US" dirty="0" smtClean="0"/>
              <a:t>정보의 순서와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모호한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구분형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사용자가 두 그룹 이상일 경우에 적합</a:t>
            </a:r>
            <a:endParaRPr lang="en-US" altLang="ko-KR" sz="1200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웹 사이트 내 미니사이트로 나뉘어져 사용자에게 선택권을 제공</a:t>
            </a:r>
            <a:endParaRPr lang="en-US" altLang="ko-KR" sz="1200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1167791" y="2636912"/>
            <a:ext cx="2900153" cy="4062065"/>
            <a:chOff x="1167791" y="2636912"/>
            <a:chExt cx="2900153" cy="4062065"/>
          </a:xfrm>
        </p:grpSpPr>
        <p:sp>
          <p:nvSpPr>
            <p:cNvPr id="17" name="TextBox 16"/>
            <p:cNvSpPr txBox="1"/>
            <p:nvPr/>
          </p:nvSpPr>
          <p:spPr>
            <a:xfrm>
              <a:off x="1167791" y="6237312"/>
              <a:ext cx="2900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6-15]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경희대학교</a:t>
              </a:r>
              <a:r>
                <a:rPr lang="ko-KR" altLang="en-US" sz="1200" b="1" dirty="0" smtClean="0">
                  <a:latin typeface="+mn-ea"/>
                  <a:ea typeface="+mn-ea"/>
                </a:rPr>
                <a:t> 메인 페이지의 </a:t>
              </a:r>
              <a:r>
                <a:rPr lang="en-US" altLang="ko-KR" sz="1200" b="1" dirty="0" smtClean="0">
                  <a:latin typeface="+mn-ea"/>
                  <a:ea typeface="+mn-ea"/>
                </a:rPr>
                <a:t/>
              </a:r>
              <a:br>
                <a:rPr lang="en-US" altLang="ko-KR" sz="1200" b="1" dirty="0" smtClean="0">
                  <a:latin typeface="+mn-ea"/>
                  <a:ea typeface="+mn-ea"/>
                </a:rPr>
              </a:br>
              <a:r>
                <a:rPr lang="en-US" altLang="ko-KR" sz="1200" b="1" dirty="0" smtClean="0">
                  <a:latin typeface="+mn-ea"/>
                  <a:ea typeface="+mn-ea"/>
                </a:rPr>
                <a:t>               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사용자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구분형</a:t>
              </a:r>
              <a:r>
                <a:rPr lang="ko-KR" altLang="en-US" sz="1200" b="1" dirty="0" smtClean="0">
                  <a:latin typeface="+mn-ea"/>
                  <a:ea typeface="+mn-ea"/>
                </a:rPr>
                <a:t> 메뉴 체계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9218" name="Picture 2" descr="D:\강의교안\6장_img\6장_img\ch06-15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03648" y="2636912"/>
              <a:ext cx="2304256" cy="3604097"/>
            </a:xfrm>
            <a:prstGeom prst="rect">
              <a:avLst/>
            </a:prstGeom>
            <a:noFill/>
          </p:spPr>
        </p:pic>
      </p:grpSp>
      <p:grpSp>
        <p:nvGrpSpPr>
          <p:cNvPr id="14" name="그룹 13"/>
          <p:cNvGrpSpPr/>
          <p:nvPr/>
        </p:nvGrpSpPr>
        <p:grpSpPr>
          <a:xfrm>
            <a:off x="5364088" y="1901974"/>
            <a:ext cx="3321743" cy="4782145"/>
            <a:chOff x="5364088" y="1844824"/>
            <a:chExt cx="3321743" cy="4782145"/>
          </a:xfrm>
        </p:grpSpPr>
        <p:sp>
          <p:nvSpPr>
            <p:cNvPr id="12" name="TextBox 11"/>
            <p:cNvSpPr txBox="1"/>
            <p:nvPr/>
          </p:nvSpPr>
          <p:spPr>
            <a:xfrm>
              <a:off x="5364088" y="6165304"/>
              <a:ext cx="3321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6-16] HP </a:t>
              </a:r>
              <a:r>
                <a:rPr lang="ko-KR" altLang="en-US" sz="1200" b="1" dirty="0" smtClean="0">
                  <a:latin typeface="+mn-ea"/>
                  <a:ea typeface="+mn-ea"/>
                </a:rPr>
                <a:t>홈페이지의 사용자 구분으로 </a:t>
              </a:r>
              <a:endParaRPr lang="en-US" altLang="ko-KR" sz="1200" b="1" dirty="0" smtClean="0">
                <a:latin typeface="+mn-ea"/>
                <a:ea typeface="+mn-ea"/>
              </a:endParaRPr>
            </a:p>
            <a:p>
              <a:r>
                <a:rPr lang="en-US" altLang="ko-KR" sz="1200" b="1" dirty="0" smtClean="0">
                  <a:latin typeface="+mn-ea"/>
                  <a:ea typeface="+mn-ea"/>
                </a:rPr>
                <a:t>                </a:t>
              </a:r>
              <a:r>
                <a:rPr lang="ko-KR" altLang="en-US" sz="1200" b="1" dirty="0" smtClean="0">
                  <a:latin typeface="+mn-ea"/>
                  <a:ea typeface="+mn-ea"/>
                </a:rPr>
                <a:t>인한 메뉴 그룹의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재분류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9219" name="Picture 3" descr="D:\강의교안\6장_img\6장_img\ch06-16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52120" y="1844824"/>
              <a:ext cx="2376264" cy="432963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636233"/>
          </a:xfrm>
        </p:spPr>
        <p:txBody>
          <a:bodyPr/>
          <a:lstStyle/>
          <a:p>
            <a:r>
              <a:rPr lang="ko-KR" altLang="en-US" dirty="0" smtClean="0"/>
              <a:t>정보의 순서와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모호한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은유형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은유 기법을 일부가 아닌 전체 웹 사이트에 적용 시 주의해야 함</a:t>
            </a:r>
            <a:endParaRPr lang="en-US" altLang="ko-KR" sz="1200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적용을 하기 위해서는 사용자에게 매우 친근한 것이 되어야 함</a:t>
            </a:r>
            <a:endParaRPr lang="en-US" altLang="ko-KR" sz="1200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323528" y="2656640"/>
            <a:ext cx="1505540" cy="1697431"/>
            <a:chOff x="323528" y="2656640"/>
            <a:chExt cx="1505540" cy="1697431"/>
          </a:xfrm>
        </p:grpSpPr>
        <p:sp>
          <p:nvSpPr>
            <p:cNvPr id="17" name="TextBox 16"/>
            <p:cNvSpPr txBox="1"/>
            <p:nvPr/>
          </p:nvSpPr>
          <p:spPr>
            <a:xfrm>
              <a:off x="323528" y="4077072"/>
              <a:ext cx="15055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6-17] </a:t>
              </a:r>
              <a:r>
                <a:rPr lang="ko-KR" altLang="en-US" sz="1200" b="1" dirty="0" smtClean="0">
                  <a:latin typeface="+mn-ea"/>
                  <a:ea typeface="+mn-ea"/>
                </a:rPr>
                <a:t>휴지통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0242" name="Picture 2" descr="D:\강의교안\6장_img\6장_img\ch06-17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5537" y="2656640"/>
              <a:ext cx="1152128" cy="1420432"/>
            </a:xfrm>
            <a:prstGeom prst="rect">
              <a:avLst/>
            </a:prstGeom>
            <a:noFill/>
          </p:spPr>
        </p:pic>
      </p:grpSp>
      <p:grpSp>
        <p:nvGrpSpPr>
          <p:cNvPr id="18" name="그룹 17"/>
          <p:cNvGrpSpPr/>
          <p:nvPr/>
        </p:nvGrpSpPr>
        <p:grpSpPr>
          <a:xfrm>
            <a:off x="2800283" y="2708920"/>
            <a:ext cx="2864387" cy="3373343"/>
            <a:chOff x="2800283" y="2708920"/>
            <a:chExt cx="2864387" cy="3373343"/>
          </a:xfrm>
        </p:grpSpPr>
        <p:sp>
          <p:nvSpPr>
            <p:cNvPr id="12" name="TextBox 11"/>
            <p:cNvSpPr txBox="1"/>
            <p:nvPr/>
          </p:nvSpPr>
          <p:spPr>
            <a:xfrm>
              <a:off x="3150890" y="5805264"/>
              <a:ext cx="2175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6-19]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데스크톱의 폴더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0244" name="Picture 4" descr="D:\강의교안\6장_img\6장_img\ch06-19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00283" y="2708920"/>
              <a:ext cx="2864387" cy="3096344"/>
            </a:xfrm>
            <a:prstGeom prst="rect">
              <a:avLst/>
            </a:prstGeom>
            <a:noFill/>
          </p:spPr>
        </p:pic>
      </p:grpSp>
      <p:grpSp>
        <p:nvGrpSpPr>
          <p:cNvPr id="16" name="그룹 15"/>
          <p:cNvGrpSpPr/>
          <p:nvPr/>
        </p:nvGrpSpPr>
        <p:grpSpPr>
          <a:xfrm>
            <a:off x="395536" y="4437112"/>
            <a:ext cx="2095500" cy="2160240"/>
            <a:chOff x="395536" y="4365104"/>
            <a:chExt cx="2095500" cy="2160240"/>
          </a:xfrm>
        </p:grpSpPr>
        <p:pic>
          <p:nvPicPr>
            <p:cNvPr id="10243" name="Picture 3" descr="D:\강의교안\6장_img\6장_img\ch06-18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536" y="4365104"/>
              <a:ext cx="2095500" cy="1857375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510033" y="6248345"/>
              <a:ext cx="18678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6-18] </a:t>
              </a:r>
              <a:r>
                <a:rPr lang="ko-KR" altLang="en-US" sz="1200" b="1" dirty="0" smtClean="0">
                  <a:latin typeface="+mn-ea"/>
                  <a:ea typeface="+mn-ea"/>
                </a:rPr>
                <a:t>휴지통 메뉴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796136" y="2708920"/>
            <a:ext cx="3177576" cy="3373343"/>
            <a:chOff x="5796136" y="2708920"/>
            <a:chExt cx="3177576" cy="3373343"/>
          </a:xfrm>
        </p:grpSpPr>
        <p:pic>
          <p:nvPicPr>
            <p:cNvPr id="10245" name="Picture 5" descr="D:\강의교안\6장_img\6장_img\ch06-20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96136" y="2708920"/>
              <a:ext cx="3177576" cy="3096344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6228184" y="5805264"/>
              <a:ext cx="22300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6-20]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디즈니 웹 사이트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420209"/>
          </a:xfrm>
        </p:spPr>
        <p:txBody>
          <a:bodyPr/>
          <a:lstStyle/>
          <a:p>
            <a:r>
              <a:rPr lang="ko-KR" altLang="en-US" dirty="0" smtClean="0"/>
              <a:t>정보의 순서와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모호한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혼합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여러 개의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체계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작업 지향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은유 기법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사용자별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주제별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혼합하여 사용하는 방법</a:t>
            </a:r>
            <a:endParaRPr lang="en-US" altLang="ko-KR" sz="1200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2267744" y="2503929"/>
            <a:ext cx="4104456" cy="4165431"/>
            <a:chOff x="2267744" y="2420888"/>
            <a:chExt cx="4104456" cy="4165431"/>
          </a:xfrm>
        </p:grpSpPr>
        <p:sp>
          <p:nvSpPr>
            <p:cNvPr id="19" name="TextBox 18"/>
            <p:cNvSpPr txBox="1"/>
            <p:nvPr/>
          </p:nvSpPr>
          <p:spPr>
            <a:xfrm>
              <a:off x="2267744" y="6309320"/>
              <a:ext cx="2383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6-21]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서울시청 웹 사이트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1266" name="Picture 2" descr="D:\강의교안\6장_img\6장_img\ch06-21.bmp"/>
            <p:cNvPicPr>
              <a:picLocks noChangeAspect="1" noChangeArrowheads="1"/>
            </p:cNvPicPr>
            <p:nvPr/>
          </p:nvPicPr>
          <p:blipFill>
            <a:blip r:embed="rId2" cstate="print"/>
            <a:srcRect r="19369"/>
            <a:stretch>
              <a:fillRect/>
            </a:stretch>
          </p:blipFill>
          <p:spPr bwMode="auto">
            <a:xfrm>
              <a:off x="2267744" y="2420888"/>
              <a:ext cx="4104456" cy="38699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420209"/>
          </a:xfrm>
        </p:spPr>
        <p:txBody>
          <a:bodyPr/>
          <a:lstStyle/>
          <a:p>
            <a:r>
              <a:rPr lang="ko-KR" altLang="en-US" dirty="0" smtClean="0"/>
              <a:t>정보의 순서와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모호한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중요성과 사용 빈도에 따른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중요한 구성 요소를 화면에서 가장 잘 보이게 배치하고 항상 나타날 부분에 두어 구성</a:t>
            </a:r>
            <a:endParaRPr lang="en-US" altLang="ko-KR" sz="12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116006" y="2564904"/>
            <a:ext cx="3896154" cy="3335243"/>
            <a:chOff x="2116006" y="2564904"/>
            <a:chExt cx="3896154" cy="3335243"/>
          </a:xfrm>
        </p:grpSpPr>
        <p:sp>
          <p:nvSpPr>
            <p:cNvPr id="19" name="TextBox 18"/>
            <p:cNvSpPr txBox="1"/>
            <p:nvPr/>
          </p:nvSpPr>
          <p:spPr>
            <a:xfrm>
              <a:off x="2116006" y="5623148"/>
              <a:ext cx="2383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6-22]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국민은행 마이 메뉴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2290" name="Picture 2" descr="D:\강의교안\6장_img\6장_img\ch06-22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5736" y="2564904"/>
              <a:ext cx="3816424" cy="297927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788362"/>
          </a:xfrm>
        </p:spPr>
        <p:txBody>
          <a:bodyPr/>
          <a:lstStyle/>
          <a:p>
            <a:r>
              <a:rPr lang="ko-KR" altLang="en-US" dirty="0" err="1" smtClean="0"/>
              <a:t>콘텐츠</a:t>
            </a:r>
            <a:r>
              <a:rPr lang="ko-KR" altLang="en-US" dirty="0" smtClean="0"/>
              <a:t> 분류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경쟁사 벤치마킹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동일한 정보에 대해 경쟁 사이트가 분류한 방식을 </a:t>
            </a:r>
            <a:r>
              <a:rPr lang="ko-KR" altLang="en-US" dirty="0" err="1" smtClean="0"/>
              <a:t>벤치마킹함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카드소팅</a:t>
            </a:r>
            <a:r>
              <a:rPr lang="en-US" altLang="ko-KR" dirty="0" smtClean="0"/>
              <a:t>(Card Sorting)</a:t>
            </a:r>
          </a:p>
          <a:p>
            <a:pPr lvl="2"/>
            <a:r>
              <a:rPr lang="ko-KR" altLang="en-US" dirty="0" smtClean="0"/>
              <a:t>사용자가 직접 카드에 적힌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분류하게 하여 사용자에게 의미 있는 정보 분류 패턴을 찾게 하는 방법으로 가장 많이 사용됨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6-1] </a:t>
            </a:r>
            <a:r>
              <a:rPr lang="ko-KR" altLang="en-US" sz="1500" dirty="0" err="1" smtClean="0"/>
              <a:t>카드소팅</a:t>
            </a:r>
            <a:r>
              <a:rPr lang="ko-KR" altLang="en-US" sz="1500" dirty="0" smtClean="0"/>
              <a:t> 분류 방법</a:t>
            </a:r>
            <a:endParaRPr lang="en-US" altLang="ko-KR" sz="1500" dirty="0" smtClean="0"/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27584" y="3789040"/>
            <a:ext cx="3552069" cy="2949679"/>
            <a:chOff x="827584" y="3789040"/>
            <a:chExt cx="3552069" cy="2949679"/>
          </a:xfrm>
        </p:grpSpPr>
        <p:pic>
          <p:nvPicPr>
            <p:cNvPr id="13314" name="Picture 2" descr="D:\강의교안\6장_img\6장_img\ch06-23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3789040"/>
              <a:ext cx="3552069" cy="2664296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1293452" y="6461720"/>
              <a:ext cx="2592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6-23]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실제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카드소팅</a:t>
              </a:r>
              <a:r>
                <a:rPr lang="ko-KR" altLang="en-US" sz="1200" b="1" dirty="0" smtClean="0">
                  <a:latin typeface="+mn-ea"/>
                  <a:ea typeface="+mn-ea"/>
                </a:rPr>
                <a:t> 단계 ①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499993" y="3789040"/>
            <a:ext cx="3600400" cy="2952328"/>
            <a:chOff x="4499993" y="3789040"/>
            <a:chExt cx="3600400" cy="2952328"/>
          </a:xfrm>
        </p:grpSpPr>
        <p:pic>
          <p:nvPicPr>
            <p:cNvPr id="13315" name="Picture 3" descr="D:\강의교안\6장_img\6장_img\ch06-2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9993" y="3789040"/>
              <a:ext cx="3600400" cy="27003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5003960" y="6464369"/>
              <a:ext cx="2592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6-24]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실제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카드소팅</a:t>
              </a:r>
              <a:r>
                <a:rPr lang="ko-KR" altLang="en-US" sz="1200" b="1" dirty="0" smtClean="0">
                  <a:latin typeface="+mn-ea"/>
                  <a:ea typeface="+mn-ea"/>
                </a:rPr>
                <a:t> 단계 ②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4228522"/>
          </a:xfrm>
        </p:spPr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웹 사이트 중 하나를 골라 그 사이트의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포스트잇</a:t>
            </a:r>
            <a:r>
              <a:rPr lang="en-US" altLang="ko-KR" dirty="0" smtClean="0"/>
              <a:t>(Post-it)</a:t>
            </a:r>
            <a:r>
              <a:rPr lang="ko-KR" altLang="en-US" dirty="0" smtClean="0"/>
              <a:t>에 적어 카드소팅을 실시해본다</a:t>
            </a:r>
            <a:endParaRPr lang="en-US" altLang="ko-KR" dirty="0" smtClean="0"/>
          </a:p>
          <a:p>
            <a:pPr marL="882650" lvl="2" indent="-342900">
              <a:buClrTx/>
              <a:buFont typeface="+mj-ea"/>
              <a:buAutoNum type="circleNumDbPlain"/>
            </a:pPr>
            <a:r>
              <a:rPr lang="ko-KR" altLang="en-US" dirty="0" smtClean="0"/>
              <a:t>웹 사이트에 있는 모든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인덱스 카드로 작성한다</a:t>
            </a:r>
            <a:endParaRPr lang="en-US" altLang="ko-KR" dirty="0" smtClean="0"/>
          </a:p>
          <a:p>
            <a:pPr marL="1147763" lvl="4" indent="-342900"/>
            <a:r>
              <a:rPr lang="ko-KR" altLang="en-US" dirty="0" smtClean="0"/>
              <a:t>웹 사이트에 필요한 내용을 하나씩 기재한다</a:t>
            </a:r>
            <a:endParaRPr lang="en-US" altLang="ko-KR" dirty="0" smtClean="0"/>
          </a:p>
          <a:p>
            <a:pPr marL="1147763" lvl="4" indent="-342900"/>
            <a:r>
              <a:rPr lang="ko-KR" altLang="en-US" dirty="0" smtClean="0"/>
              <a:t>특수 명사가 아니라 일반 명사를 사용한다</a:t>
            </a:r>
            <a:endParaRPr lang="en-US" altLang="ko-KR" dirty="0" smtClean="0"/>
          </a:p>
          <a:p>
            <a:pPr marL="1147763" lvl="4" indent="-342900"/>
            <a:r>
              <a:rPr lang="ko-KR" altLang="en-US" dirty="0" smtClean="0"/>
              <a:t>매우 구체적인 수준으로 요약한다</a:t>
            </a:r>
            <a:endParaRPr lang="en-US" altLang="ko-KR" dirty="0" smtClean="0"/>
          </a:p>
          <a:p>
            <a:pPr marL="882650" lvl="2" indent="-342900">
              <a:buClrTx/>
              <a:buFont typeface="+mj-ea"/>
              <a:buAutoNum type="circleNumDbPlain"/>
            </a:pPr>
            <a:r>
              <a:rPr lang="ko-KR" altLang="en-US" dirty="0" smtClean="0"/>
              <a:t>내용을 종류에 따라 분류한다</a:t>
            </a:r>
            <a:endParaRPr lang="en-US" altLang="ko-KR" dirty="0" smtClean="0"/>
          </a:p>
          <a:p>
            <a:pPr marL="882650" lvl="2" indent="-342900">
              <a:buClrTx/>
              <a:buFont typeface="+mj-ea"/>
              <a:buAutoNum type="circleNumDbPlain"/>
            </a:pPr>
            <a:r>
              <a:rPr lang="ko-KR" altLang="en-US" dirty="0" smtClean="0"/>
              <a:t>추가하거나 빼내야 할 카드를 정리하고 내용을 확정한다</a:t>
            </a:r>
            <a:endParaRPr lang="en-US" altLang="ko-KR" dirty="0" smtClean="0"/>
          </a:p>
          <a:p>
            <a:pPr marL="882650" lvl="2" indent="-342900">
              <a:buClrTx/>
              <a:buFont typeface="+mj-ea"/>
              <a:buAutoNum type="circleNumDbPlain"/>
            </a:pPr>
            <a:r>
              <a:rPr lang="ko-KR" altLang="en-US" dirty="0" smtClean="0"/>
              <a:t>옆 사람과 결과를 서로 비교해보며 다른 점이 무엇인지 확인해본다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다른점이</a:t>
            </a:r>
            <a:r>
              <a:rPr lang="ko-KR" altLang="en-US" dirty="0" smtClean="0"/>
              <a:t> 있다면 그 이유가 무엇인지 토론해보자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3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4159250"/>
          </a:xfrm>
          <a:ln>
            <a:round/>
            <a:headEnd/>
            <a:tailEnd/>
          </a:ln>
        </p:spPr>
        <p:txBody>
          <a:bodyPr>
            <a:normAutofit fontScale="92500" lnSpcReduction="20000"/>
          </a:bodyPr>
          <a:lstStyle/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err="1" smtClean="0"/>
              <a:t>콘텐츠를</a:t>
            </a:r>
            <a:r>
              <a:rPr lang="ko-KR" altLang="en-US" sz="2400" dirty="0" smtClean="0"/>
              <a:t> 체계화하는 방법을 알아본다</a:t>
            </a:r>
            <a:endParaRPr lang="en-US" altLang="ko-KR" sz="2400" dirty="0" smtClean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웹 사이트의 기본 구조를 이해한다</a:t>
            </a:r>
            <a:endParaRPr lang="en-US" altLang="ko-KR" sz="2400" dirty="0" smtClean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각 </a:t>
            </a:r>
            <a:r>
              <a:rPr lang="ko-KR" altLang="en-US" sz="2400" dirty="0" err="1" smtClean="0"/>
              <a:t>콘텐츠</a:t>
            </a:r>
            <a:r>
              <a:rPr lang="ko-KR" altLang="en-US" sz="2400" dirty="0" smtClean="0"/>
              <a:t> 성격에 맞는 구조 설계의 장단점을 이해한다</a:t>
            </a:r>
            <a:endParaRPr lang="en-US" altLang="ko-KR" sz="2400" dirty="0" smtClean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err="1" smtClean="0"/>
              <a:t>레이블링</a:t>
            </a:r>
            <a:r>
              <a:rPr lang="ko-KR" altLang="en-US" sz="2400" dirty="0" smtClean="0"/>
              <a:t> 시스템의 중요성을 이해한다</a:t>
            </a:r>
            <a:endParaRPr lang="en-US" altLang="ko-KR" sz="2400" dirty="0" smtClean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err="1" smtClean="0"/>
              <a:t>카드소팅</a:t>
            </a:r>
            <a:r>
              <a:rPr lang="ko-KR" altLang="en-US" sz="2400" dirty="0" smtClean="0"/>
              <a:t> 방법을 알아본다</a:t>
            </a:r>
            <a:endParaRPr lang="en-US" altLang="ko-KR" sz="2400" dirty="0" smtClean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err="1" smtClean="0"/>
              <a:t>카드소팅</a:t>
            </a:r>
            <a:r>
              <a:rPr lang="ko-KR" altLang="en-US" sz="2400" dirty="0" smtClean="0"/>
              <a:t> 방법을 통해 </a:t>
            </a:r>
            <a:r>
              <a:rPr lang="ko-KR" altLang="en-US" sz="2400" dirty="0" err="1" smtClean="0"/>
              <a:t>콘텐츠를</a:t>
            </a:r>
            <a:r>
              <a:rPr lang="ko-KR" altLang="en-US" sz="2400" dirty="0" smtClean="0"/>
              <a:t> 분류하고 </a:t>
            </a:r>
            <a:r>
              <a:rPr lang="ko-KR" altLang="en-US" sz="2400" dirty="0" err="1" smtClean="0"/>
              <a:t>레이블링</a:t>
            </a:r>
            <a:r>
              <a:rPr lang="ko-KR" altLang="en-US" sz="2400" dirty="0" smtClean="0"/>
              <a:t> 설계를 실습한다</a:t>
            </a:r>
            <a:endParaRPr lang="en-US" altLang="ko-KR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43000" y="9525"/>
            <a:ext cx="4429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32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학습목표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정보 설계의 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 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전체적인 구조와 세부적인 정보 설계를 포괄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정보를 습득하여 지식으로 만들 때는 사회적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문화적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정치적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 영향을 받은 개개인의 정보 분류 체계에 맞춰 정보를 분류하고 조작하는 과정을 거침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1"/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 </a:t>
            </a:r>
            <a:r>
              <a:rPr lang="en-US" altLang="ko-KR" dirty="0" smtClean="0"/>
              <a:t>(Navigation System)</a:t>
            </a:r>
          </a:p>
          <a:p>
            <a:pPr lvl="2"/>
            <a:r>
              <a:rPr lang="ko-KR" altLang="en-US" dirty="0" smtClean="0"/>
              <a:t>웹 사이트 내의 사용자 이동에 관한 설계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실질적이며 구체적인 사용자의 정보 탐색 방법에 관한 것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사용자의 사고 패턴에 따라 설계해야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인지적 노력을 최소화할 수 있어야 함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1"/>
            <a:r>
              <a:rPr lang="ko-KR" altLang="en-US" dirty="0" err="1" smtClean="0"/>
              <a:t>레이블링</a:t>
            </a:r>
            <a:r>
              <a:rPr lang="ko-KR" altLang="en-US" dirty="0" smtClean="0"/>
              <a:t> 시스템 </a:t>
            </a:r>
            <a:r>
              <a:rPr lang="en-US" altLang="ko-KR" dirty="0" smtClean="0"/>
              <a:t>(Labeling System)</a:t>
            </a:r>
          </a:p>
          <a:p>
            <a:pPr lvl="2"/>
            <a:r>
              <a:rPr lang="ko-KR" altLang="en-US" dirty="0" smtClean="0"/>
              <a:t>내용 구성 요소에 대한 명칭을 어떻게 붙이는가에 대한 것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레이블</a:t>
            </a:r>
            <a:r>
              <a:rPr lang="en-US" altLang="ko-KR" dirty="0" smtClean="0"/>
              <a:t>(Label)O : </a:t>
            </a:r>
            <a:r>
              <a:rPr lang="ko-KR" altLang="en-US" dirty="0" smtClean="0"/>
              <a:t>정보를 분류하여 설계할 때 분류된 항목을 지칭하는 명칭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708242"/>
          </a:xfrm>
        </p:spPr>
        <p:txBody>
          <a:bodyPr/>
          <a:lstStyle/>
          <a:p>
            <a:r>
              <a:rPr lang="ko-KR" altLang="en-US" dirty="0" smtClean="0"/>
              <a:t>정보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 구조의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사이트 내의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어떻게 조직화할 것인가에 대한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사이트 구조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059337" y="2708920"/>
            <a:ext cx="6921792" cy="2705489"/>
            <a:chOff x="1059337" y="2708920"/>
            <a:chExt cx="6921792" cy="2705489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59337" y="2708920"/>
              <a:ext cx="6921792" cy="2305050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1059337" y="5106632"/>
              <a:ext cx="39558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+mn-ea"/>
                  <a:ea typeface="+mn-ea"/>
                </a:rPr>
                <a:t>[</a:t>
              </a:r>
              <a:r>
                <a:rPr lang="ko-KR" altLang="en-US" sz="14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400" b="1" dirty="0" smtClean="0">
                  <a:latin typeface="+mn-ea"/>
                  <a:ea typeface="+mn-ea"/>
                </a:rPr>
                <a:t>6-25] </a:t>
              </a:r>
              <a:r>
                <a:rPr lang="ko-KR" altLang="en-US" sz="1400" b="1" dirty="0" smtClean="0">
                  <a:latin typeface="+mn-ea"/>
                  <a:ea typeface="+mn-ea"/>
                </a:rPr>
                <a:t>계열 구조 </a:t>
              </a:r>
              <a:r>
                <a:rPr lang="en-US" altLang="ko-KR" sz="1400" b="1" dirty="0" smtClean="0">
                  <a:latin typeface="+mn-ea"/>
                  <a:ea typeface="+mn-ea"/>
                </a:rPr>
                <a:t>(Sequential Structure )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916153"/>
          </a:xfrm>
        </p:spPr>
        <p:txBody>
          <a:bodyPr/>
          <a:lstStyle/>
          <a:p>
            <a:r>
              <a:rPr lang="ko-KR" altLang="en-US" dirty="0" smtClean="0"/>
              <a:t>정보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사이트 구조</a:t>
            </a:r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429404" y="2314930"/>
            <a:ext cx="8103060" cy="4292168"/>
            <a:chOff x="429404" y="1805502"/>
            <a:chExt cx="8103060" cy="4292168"/>
          </a:xfrm>
        </p:grpSpPr>
        <p:sp>
          <p:nvSpPr>
            <p:cNvPr id="5" name="TextBox 4"/>
            <p:cNvSpPr txBox="1"/>
            <p:nvPr/>
          </p:nvSpPr>
          <p:spPr>
            <a:xfrm>
              <a:off x="1547664" y="5820671"/>
              <a:ext cx="3515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6-26]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계층 구조 </a:t>
              </a:r>
              <a:r>
                <a:rPr lang="en-US" altLang="ko-KR" sz="1200" b="1" dirty="0" smtClean="0">
                  <a:latin typeface="+mn-ea"/>
                  <a:ea typeface="+mn-ea"/>
                </a:rPr>
                <a:t>(Hierarchical Structure )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9404" y="1805502"/>
              <a:ext cx="8103060" cy="391524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916153"/>
          </a:xfrm>
        </p:spPr>
        <p:txBody>
          <a:bodyPr/>
          <a:lstStyle/>
          <a:p>
            <a:r>
              <a:rPr lang="ko-KR" altLang="en-US" dirty="0" smtClean="0"/>
              <a:t>정보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사이트 구조</a:t>
            </a:r>
            <a:endParaRPr lang="en-US" altLang="ko-KR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500185" y="2132856"/>
            <a:ext cx="3541754" cy="3115027"/>
            <a:chOff x="500185" y="2132856"/>
            <a:chExt cx="3541754" cy="3115027"/>
          </a:xfrm>
        </p:grpSpPr>
        <p:sp>
          <p:nvSpPr>
            <p:cNvPr id="5" name="TextBox 4"/>
            <p:cNvSpPr txBox="1"/>
            <p:nvPr/>
          </p:nvSpPr>
          <p:spPr>
            <a:xfrm>
              <a:off x="714067" y="4970884"/>
              <a:ext cx="31188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6-27]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그리드</a:t>
              </a:r>
              <a:r>
                <a:rPr lang="ko-KR" altLang="en-US" sz="1200" b="1" dirty="0" smtClean="0">
                  <a:latin typeface="+mn-ea"/>
                  <a:ea typeface="+mn-ea"/>
                </a:rPr>
                <a:t> 구조 </a:t>
              </a:r>
              <a:r>
                <a:rPr lang="en-US" altLang="ko-KR" sz="1200" b="1" dirty="0" smtClean="0">
                  <a:latin typeface="+mn-ea"/>
                  <a:ea typeface="+mn-ea"/>
                </a:rPr>
                <a:t>(Grid Structure )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0185" y="2132856"/>
              <a:ext cx="3541754" cy="2793873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>
            <a:off x="4469379" y="2132856"/>
            <a:ext cx="4262022" cy="3373343"/>
            <a:chOff x="4469379" y="2132856"/>
            <a:chExt cx="4262022" cy="3373343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69379" y="2132856"/>
              <a:ext cx="4262022" cy="3071896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4807074" y="5229200"/>
              <a:ext cx="3592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6-28]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네트워크 구조 </a:t>
              </a:r>
              <a:r>
                <a:rPr lang="en-US" altLang="ko-KR" sz="1200" b="1" dirty="0" smtClean="0">
                  <a:latin typeface="+mn-ea"/>
                  <a:ea typeface="+mn-ea"/>
                </a:rPr>
                <a:t>(Network Structure )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788362"/>
          </a:xfrm>
        </p:spPr>
        <p:txBody>
          <a:bodyPr/>
          <a:lstStyle/>
          <a:p>
            <a:r>
              <a:rPr lang="ko-KR" altLang="en-US" dirty="0"/>
              <a:t>정보 구조</a:t>
            </a:r>
            <a:endParaRPr lang="en-US" altLang="ko-KR" dirty="0"/>
          </a:p>
          <a:p>
            <a:pPr lvl="1"/>
            <a:r>
              <a:rPr lang="ko-KR" altLang="en-US" dirty="0" smtClean="0"/>
              <a:t>계열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2"/>
            <a:r>
              <a:rPr lang="ko-KR" altLang="en-US" dirty="0" smtClean="0"/>
              <a:t>일련의 정보를 순차적으로 보여주는 방식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장점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정보가 단계적으로 제시되기 때문에 웹에서 흔해 발생하는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길 잃어버리는 현상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적고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중요한 정보를 놓치지 않고 볼 수 있음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사이트를 방문한 사용자는 개발자가 정해진 순서대로 항해할 수 밖에 없기 때문에 자칫 지루하게 생각할 수 있으며 상호 작용성도 충분히 살릴 수 없음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적용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상품의 사용법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결재 절차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단순한 교육 페이지 등에서 많이 사용됨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056934" y="3789040"/>
            <a:ext cx="7193298" cy="1789167"/>
            <a:chOff x="1056934" y="3789040"/>
            <a:chExt cx="7193298" cy="1789167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56934" y="3789040"/>
              <a:ext cx="7193298" cy="14573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1115616" y="5301208"/>
              <a:ext cx="42402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6-29]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일련의 정보를 순차적으로 제공하는 계열 구조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정보 구조</a:t>
            </a:r>
            <a:endParaRPr lang="en-US" altLang="ko-KR" dirty="0"/>
          </a:p>
          <a:p>
            <a:pPr lvl="1"/>
            <a:r>
              <a:rPr lang="ko-KR" altLang="en-US" dirty="0"/>
              <a:t>계열 구조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6-2] </a:t>
            </a:r>
            <a:r>
              <a:rPr lang="ko-KR" altLang="en-US" sz="1500" dirty="0" smtClean="0"/>
              <a:t>계열 구조의 사이트</a:t>
            </a:r>
            <a:endParaRPr lang="ko-KR" altLang="en-US" sz="1500" dirty="0"/>
          </a:p>
        </p:txBody>
      </p:sp>
      <p:grpSp>
        <p:nvGrpSpPr>
          <p:cNvPr id="7" name="그룹 6"/>
          <p:cNvGrpSpPr/>
          <p:nvPr/>
        </p:nvGrpSpPr>
        <p:grpSpPr>
          <a:xfrm>
            <a:off x="35496" y="2276872"/>
            <a:ext cx="4416491" cy="3589367"/>
            <a:chOff x="35496" y="2276872"/>
            <a:chExt cx="4416491" cy="3589367"/>
          </a:xfrm>
        </p:grpSpPr>
        <p:pic>
          <p:nvPicPr>
            <p:cNvPr id="18434" name="Picture 2" descr="D:\강의교안\6장_img\6장_img\ch06-3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496" y="2276872"/>
              <a:ext cx="4416491" cy="3312368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35496" y="5589240"/>
              <a:ext cx="29113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6-30] CJ mall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온라인 카탈로그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427984" y="2276872"/>
            <a:ext cx="4643673" cy="3589367"/>
            <a:chOff x="4427984" y="2276872"/>
            <a:chExt cx="4643673" cy="3589367"/>
          </a:xfrm>
        </p:grpSpPr>
        <p:pic>
          <p:nvPicPr>
            <p:cNvPr id="18435" name="Picture 3" descr="D:\강의교안\6장_img\6장_img\ch06-3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9992" y="2276872"/>
              <a:ext cx="4571665" cy="3312368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4427984" y="5589240"/>
              <a:ext cx="28087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6-31] SGX-X400 </a:t>
              </a:r>
              <a:r>
                <a:rPr lang="ko-KR" altLang="en-US" sz="1200" b="1" dirty="0" smtClean="0">
                  <a:latin typeface="+mn-ea"/>
                  <a:ea typeface="+mn-ea"/>
                </a:rPr>
                <a:t>온라인 매뉴얼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정보 구조</a:t>
            </a:r>
            <a:endParaRPr lang="en-US" altLang="ko-KR" dirty="0"/>
          </a:p>
          <a:p>
            <a:pPr lvl="1"/>
            <a:r>
              <a:rPr lang="ko-KR" altLang="en-US" dirty="0"/>
              <a:t>계열 구조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6-2] </a:t>
            </a:r>
            <a:r>
              <a:rPr lang="ko-KR" altLang="en-US" sz="1500" dirty="0" smtClean="0"/>
              <a:t>계열 구조의 사이트</a:t>
            </a:r>
            <a:endParaRPr lang="ko-KR" altLang="en-US" sz="15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79512" y="2234947"/>
            <a:ext cx="4137282" cy="3786341"/>
            <a:chOff x="179512" y="2060848"/>
            <a:chExt cx="4137282" cy="3786341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5570190"/>
              <a:ext cx="2746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6-32]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인터파크의</a:t>
              </a:r>
              <a:r>
                <a:rPr lang="ko-KR" altLang="en-US" sz="1200" b="1" dirty="0" smtClean="0">
                  <a:latin typeface="+mn-ea"/>
                  <a:ea typeface="+mn-ea"/>
                </a:rPr>
                <a:t> 결재 화면 ①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9458" name="Picture 2" descr="D:\강의교안\6장_img\6장_img\ch06-3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2060848"/>
              <a:ext cx="4065274" cy="3504059"/>
            </a:xfrm>
            <a:prstGeom prst="rect">
              <a:avLst/>
            </a:prstGeom>
            <a:noFill/>
          </p:spPr>
        </p:pic>
      </p:grpSp>
      <p:grpSp>
        <p:nvGrpSpPr>
          <p:cNvPr id="13" name="그룹 12"/>
          <p:cNvGrpSpPr/>
          <p:nvPr/>
        </p:nvGrpSpPr>
        <p:grpSpPr>
          <a:xfrm>
            <a:off x="4932040" y="1063769"/>
            <a:ext cx="3550108" cy="5317559"/>
            <a:chOff x="4932040" y="404664"/>
            <a:chExt cx="3550108" cy="5317559"/>
          </a:xfrm>
        </p:grpSpPr>
        <p:sp>
          <p:nvSpPr>
            <p:cNvPr id="8" name="TextBox 7"/>
            <p:cNvSpPr txBox="1"/>
            <p:nvPr/>
          </p:nvSpPr>
          <p:spPr>
            <a:xfrm>
              <a:off x="4932040" y="5445224"/>
              <a:ext cx="2746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6-33]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인터파크의</a:t>
              </a:r>
              <a:r>
                <a:rPr lang="ko-KR" altLang="en-US" sz="1200" b="1" dirty="0" smtClean="0">
                  <a:latin typeface="+mn-ea"/>
                  <a:ea typeface="+mn-ea"/>
                </a:rPr>
                <a:t> 결재 화면 ②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9459" name="Picture 3" descr="D:\강의교안\6장_img\6장_img\ch06-3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04048" y="404664"/>
              <a:ext cx="3478100" cy="50405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정보 구조</a:t>
            </a:r>
            <a:endParaRPr lang="en-US" altLang="ko-KR" dirty="0"/>
          </a:p>
          <a:p>
            <a:pPr lvl="1"/>
            <a:r>
              <a:rPr lang="ko-KR" altLang="en-US" dirty="0"/>
              <a:t>계열 구조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6-2] </a:t>
            </a:r>
            <a:r>
              <a:rPr lang="ko-KR" altLang="en-US" sz="1500" dirty="0" smtClean="0"/>
              <a:t>계열 구조의 사이트</a:t>
            </a:r>
            <a:endParaRPr lang="ko-KR" altLang="en-US" sz="15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79512" y="2204864"/>
            <a:ext cx="5040560" cy="3572971"/>
            <a:chOff x="251521" y="2276872"/>
            <a:chExt cx="5040560" cy="3572971"/>
          </a:xfrm>
        </p:grpSpPr>
        <p:sp>
          <p:nvSpPr>
            <p:cNvPr id="6" name="TextBox 5"/>
            <p:cNvSpPr txBox="1"/>
            <p:nvPr/>
          </p:nvSpPr>
          <p:spPr>
            <a:xfrm>
              <a:off x="283145" y="5572844"/>
              <a:ext cx="28456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6-34]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재미나라의 교육용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콘텐츠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20482" name="Picture 2" descr="D:\강의교안\6장_img\6장_img\ch06-34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1" y="2276872"/>
              <a:ext cx="5040560" cy="3197695"/>
            </a:xfrm>
            <a:prstGeom prst="rect">
              <a:avLst/>
            </a:prstGeom>
            <a:noFill/>
          </p:spPr>
        </p:pic>
      </p:grpSp>
      <p:grpSp>
        <p:nvGrpSpPr>
          <p:cNvPr id="13" name="그룹 12"/>
          <p:cNvGrpSpPr/>
          <p:nvPr/>
        </p:nvGrpSpPr>
        <p:grpSpPr>
          <a:xfrm>
            <a:off x="5250972" y="2492896"/>
            <a:ext cx="3893028" cy="2725271"/>
            <a:chOff x="5250972" y="2492896"/>
            <a:chExt cx="3893028" cy="2725271"/>
          </a:xfrm>
        </p:grpSpPr>
        <p:sp>
          <p:nvSpPr>
            <p:cNvPr id="8" name="TextBox 7"/>
            <p:cNvSpPr txBox="1"/>
            <p:nvPr/>
          </p:nvSpPr>
          <p:spPr>
            <a:xfrm>
              <a:off x="5274486" y="4941168"/>
              <a:ext cx="25378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6-35]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이노다임</a:t>
              </a:r>
              <a:r>
                <a:rPr lang="en-US" altLang="ko-KR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smtClean="0">
                  <a:latin typeface="+mn-ea"/>
                  <a:ea typeface="+mn-ea"/>
                </a:rPr>
                <a:t>메인 페이지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20483" name="Picture 3" descr="D:\강의교안\6장_img\6장_img\ch06-35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50972" y="2492896"/>
              <a:ext cx="3893028" cy="237626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정보 구조</a:t>
            </a:r>
            <a:endParaRPr lang="en-US" altLang="ko-KR" dirty="0"/>
          </a:p>
          <a:p>
            <a:pPr lvl="1"/>
            <a:r>
              <a:rPr lang="ko-KR" altLang="en-US" dirty="0"/>
              <a:t>계열 </a:t>
            </a:r>
            <a:r>
              <a:rPr lang="ko-KR" altLang="en-US" dirty="0" smtClean="0"/>
              <a:t>구조의 변형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계열 구조의 단점인 낮은 상호 </a:t>
            </a:r>
            <a:r>
              <a:rPr lang="ko-KR" altLang="en-US" dirty="0" err="1" smtClean="0"/>
              <a:t>작용성을</a:t>
            </a:r>
            <a:r>
              <a:rPr lang="ko-KR" altLang="en-US" dirty="0" smtClean="0"/>
              <a:t> 어느 정도 극복 가능</a:t>
            </a:r>
            <a:endParaRPr lang="en-US" altLang="ko-KR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66964" y="2708920"/>
            <a:ext cx="4001560" cy="2005191"/>
            <a:chOff x="15443" y="2708920"/>
            <a:chExt cx="4001560" cy="2005191"/>
          </a:xfrm>
        </p:grpSpPr>
        <p:sp>
          <p:nvSpPr>
            <p:cNvPr id="6" name="TextBox 5"/>
            <p:cNvSpPr txBox="1"/>
            <p:nvPr/>
          </p:nvSpPr>
          <p:spPr>
            <a:xfrm>
              <a:off x="793676" y="4437112"/>
              <a:ext cx="2438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6-36]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계열 구조의 변형 ①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443" y="2708920"/>
              <a:ext cx="4001560" cy="1612979"/>
            </a:xfrm>
            <a:prstGeom prst="rect">
              <a:avLst/>
            </a:prstGeom>
            <a:noFill/>
          </p:spPr>
        </p:pic>
      </p:grpSp>
      <p:grpSp>
        <p:nvGrpSpPr>
          <p:cNvPr id="13" name="그룹 12"/>
          <p:cNvGrpSpPr/>
          <p:nvPr/>
        </p:nvGrpSpPr>
        <p:grpSpPr>
          <a:xfrm>
            <a:off x="4357433" y="2348880"/>
            <a:ext cx="4467750" cy="3085311"/>
            <a:chOff x="4357433" y="2348880"/>
            <a:chExt cx="4467750" cy="3085311"/>
          </a:xfrm>
        </p:grpSpPr>
        <p:sp>
          <p:nvSpPr>
            <p:cNvPr id="8" name="TextBox 7"/>
            <p:cNvSpPr txBox="1"/>
            <p:nvPr/>
          </p:nvSpPr>
          <p:spPr>
            <a:xfrm>
              <a:off x="5383138" y="5157192"/>
              <a:ext cx="2438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6-37]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계열 구조의 변형 ②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57433" y="2348880"/>
              <a:ext cx="4467750" cy="273630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3004386"/>
          </a:xfrm>
        </p:spPr>
        <p:txBody>
          <a:bodyPr/>
          <a:lstStyle/>
          <a:p>
            <a:r>
              <a:rPr lang="ko-KR" altLang="en-US" dirty="0" smtClean="0"/>
              <a:t>정보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 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최상위 홈페이지에서 각 하위 페이지는 특정 주제 아래 계층을 가지고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페이지는 논리적인 연결 관계를 가짐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장점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계층적 연결로 인해 효율적으로 정보 탐색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구조에 대한 이해를 높일 수 있음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페이지 간에 정보의 분류가 잘못 이루어져 있을 경우 웹 사이트를 방문한 사용자가 정보를 찾는 과정에서 어려움을 겪을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길을 잃는 현상이 자주 발생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적용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사이트의 전체적인 구조로 가장 효과적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418567" y="3720336"/>
            <a:ext cx="3491441" cy="2928698"/>
            <a:chOff x="2610255" y="3815002"/>
            <a:chExt cx="3491441" cy="2928698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10255" y="3815002"/>
              <a:ext cx="3491441" cy="2623274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3506141" y="6466701"/>
              <a:ext cx="171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6-38]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계층 구조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정보 설계의 정의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정보 설계의 요소</a:t>
            </a:r>
            <a:endParaRPr dirty="0"/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정보 구조</a:t>
            </a:r>
            <a:endParaRPr lang="en-US" altLang="ko-KR" dirty="0"/>
          </a:p>
          <a:p>
            <a:pPr lvl="1"/>
            <a:r>
              <a:rPr lang="ko-KR" altLang="en-US" dirty="0"/>
              <a:t>계층 구조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6-3] </a:t>
            </a:r>
            <a:r>
              <a:rPr lang="ko-KR" altLang="en-US" sz="1500" dirty="0" smtClean="0"/>
              <a:t>계층 구조의 사이트</a:t>
            </a:r>
            <a:endParaRPr lang="ko-KR" altLang="en-US" sz="15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35747" y="2420887"/>
            <a:ext cx="8039642" cy="1225119"/>
            <a:chOff x="335747" y="2420887"/>
            <a:chExt cx="8039642" cy="1225119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9902" y="2420887"/>
              <a:ext cx="7755487" cy="774869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335747" y="3369007"/>
              <a:ext cx="4198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6-39] 1</a:t>
              </a:r>
              <a:r>
                <a:rPr lang="ko-KR" altLang="en-US" sz="1200" b="1" dirty="0" smtClean="0">
                  <a:latin typeface="+mn-ea"/>
                  <a:ea typeface="+mn-ea"/>
                </a:rPr>
                <a:t>단계 깊이</a:t>
              </a:r>
              <a:r>
                <a:rPr lang="en-US" altLang="ko-KR" sz="1200" b="1" dirty="0" smtClean="0">
                  <a:latin typeface="+mn-ea"/>
                  <a:ea typeface="+mn-ea"/>
                </a:rPr>
                <a:t>(depth) </a:t>
              </a:r>
              <a:r>
                <a:rPr lang="ko-KR" altLang="en-US" sz="1200" b="1" dirty="0" smtClean="0">
                  <a:latin typeface="+mn-ea"/>
                  <a:ea typeface="+mn-ea"/>
                </a:rPr>
                <a:t>메뉴가 노출된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네비게이션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47792" y="3736726"/>
            <a:ext cx="8222607" cy="1060426"/>
            <a:chOff x="347792" y="3581677"/>
            <a:chExt cx="8222607" cy="1060426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5536" y="3581677"/>
              <a:ext cx="8174863" cy="774765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347792" y="4365104"/>
              <a:ext cx="4360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6-40] 1</a:t>
              </a:r>
              <a:r>
                <a:rPr lang="ko-KR" altLang="en-US" sz="1200" b="1" dirty="0" smtClean="0">
                  <a:latin typeface="+mn-ea"/>
                  <a:ea typeface="+mn-ea"/>
                </a:rPr>
                <a:t>단계</a:t>
              </a:r>
              <a:r>
                <a:rPr lang="en-US" altLang="ko-KR" sz="1200" b="1" dirty="0" smtClean="0">
                  <a:latin typeface="+mn-ea"/>
                  <a:ea typeface="+mn-ea"/>
                </a:rPr>
                <a:t>, 2</a:t>
              </a:r>
              <a:r>
                <a:rPr lang="ko-KR" altLang="en-US" sz="1200" b="1" dirty="0" smtClean="0">
                  <a:latin typeface="+mn-ea"/>
                  <a:ea typeface="+mn-ea"/>
                </a:rPr>
                <a:t>단계 깊이 메뉴가 노출된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네비게이션</a:t>
              </a:r>
              <a:r>
                <a:rPr lang="ko-KR" altLang="en-US" sz="1200" b="1" dirty="0" smtClean="0">
                  <a:latin typeface="+mn-ea"/>
                  <a:ea typeface="+mn-ea"/>
                </a:rPr>
                <a:t> ①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15286" y="5024209"/>
            <a:ext cx="7963179" cy="1069086"/>
            <a:chOff x="415286" y="4725144"/>
            <a:chExt cx="7963179" cy="1069086"/>
          </a:xfrm>
        </p:grpSpPr>
        <p:pic>
          <p:nvPicPr>
            <p:cNvPr id="2355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9264" y="4725144"/>
              <a:ext cx="7709201" cy="792088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415286" y="5517231"/>
              <a:ext cx="4360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6-41] 1</a:t>
              </a:r>
              <a:r>
                <a:rPr lang="ko-KR" altLang="en-US" sz="1200" b="1" dirty="0" smtClean="0">
                  <a:latin typeface="+mn-ea"/>
                  <a:ea typeface="+mn-ea"/>
                </a:rPr>
                <a:t>단계</a:t>
              </a:r>
              <a:r>
                <a:rPr lang="en-US" altLang="ko-KR" sz="1200" b="1" dirty="0" smtClean="0">
                  <a:latin typeface="+mn-ea"/>
                  <a:ea typeface="+mn-ea"/>
                </a:rPr>
                <a:t>, 2</a:t>
              </a:r>
              <a:r>
                <a:rPr lang="ko-KR" altLang="en-US" sz="1200" b="1" dirty="0" smtClean="0">
                  <a:latin typeface="+mn-ea"/>
                  <a:ea typeface="+mn-ea"/>
                </a:rPr>
                <a:t>단계 깊이 메뉴가 노출된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네비게이션</a:t>
              </a:r>
              <a:r>
                <a:rPr lang="ko-KR" altLang="en-US" sz="1200" b="1" dirty="0" smtClean="0">
                  <a:latin typeface="+mn-ea"/>
                  <a:ea typeface="+mn-ea"/>
                </a:rPr>
                <a:t> ②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860370"/>
          </a:xfrm>
        </p:spPr>
        <p:txBody>
          <a:bodyPr/>
          <a:lstStyle/>
          <a:p>
            <a:r>
              <a:rPr lang="ko-KR" altLang="en-US" dirty="0"/>
              <a:t>정보 구조</a:t>
            </a:r>
            <a:endParaRPr lang="en-US" altLang="ko-KR" dirty="0"/>
          </a:p>
          <a:p>
            <a:pPr lvl="1"/>
            <a:r>
              <a:rPr lang="ko-KR" altLang="en-US" dirty="0" err="1" smtClean="0"/>
              <a:t>그리드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수평과 수직 형태로 링크되어 있는 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수직  구조와 수평 구조에는 동일한 속성의 정보를 제공해야 하며 두 가지 계열 구조의 합임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장점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사용자가 수직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수평 구조의 틀을 이해하면 효율적으로 항해나 정보 검색 가능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 경험이 적은 사용자에게는 낯설게 느껴질 수 있으므로 언급이 필요함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적용 </a:t>
            </a:r>
            <a:r>
              <a:rPr lang="en-US" altLang="ko-KR" dirty="0" smtClean="0"/>
              <a:t>: DB </a:t>
            </a:r>
            <a:r>
              <a:rPr lang="ko-KR" altLang="en-US" dirty="0" smtClean="0"/>
              <a:t>사이트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교육 사이트 등 정형화된 많은 정보가 요구되는 웹 사이트에 적합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2446" y="3861049"/>
            <a:ext cx="4095052" cy="2880319"/>
            <a:chOff x="2272446" y="3861049"/>
            <a:chExt cx="4095052" cy="2880319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72446" y="3861049"/>
              <a:ext cx="4095052" cy="2619058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2661318" y="6464369"/>
              <a:ext cx="3316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6-42]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두 계열 구조의 합인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그리드</a:t>
              </a:r>
              <a:r>
                <a:rPr lang="ko-KR" altLang="en-US" sz="1200" b="1" dirty="0" smtClean="0">
                  <a:latin typeface="+mn-ea"/>
                  <a:ea typeface="+mn-ea"/>
                </a:rPr>
                <a:t> 구조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500330"/>
          </a:xfrm>
        </p:spPr>
        <p:txBody>
          <a:bodyPr/>
          <a:lstStyle/>
          <a:p>
            <a:r>
              <a:rPr lang="ko-KR" altLang="en-US" dirty="0" smtClean="0"/>
              <a:t>정보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페이지를 순서나 특정 구조 없이 수많은 페이지로 나열해놓은 구조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장점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개발자의 의도와 상관없이 사용자 스스로 웹을 탐색하고 다양한 경험을 쌓을 수 있기 때문에 상호 </a:t>
            </a:r>
            <a:r>
              <a:rPr lang="ko-KR" altLang="en-US" dirty="0" err="1" smtClean="0"/>
              <a:t>작용성이</a:t>
            </a:r>
            <a:r>
              <a:rPr lang="ko-KR" altLang="en-US" dirty="0" smtClean="0"/>
              <a:t> 뛰어남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사용자가 전반적인 구조를 이해하기 힘들며 길을 잃어버리는 현상이 자주 발생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적용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엔터테인먼트 사이트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체험 사이트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교육 사이트에 적합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411760" y="3385520"/>
            <a:ext cx="3816424" cy="3257521"/>
            <a:chOff x="2411760" y="3385520"/>
            <a:chExt cx="3816424" cy="325752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11760" y="3385520"/>
              <a:ext cx="3816424" cy="2976330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2555776" y="6366042"/>
              <a:ext cx="2021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6-43]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네트워크 구조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4084506"/>
          </a:xfrm>
        </p:spPr>
        <p:txBody>
          <a:bodyPr/>
          <a:lstStyle/>
          <a:p>
            <a:r>
              <a:rPr lang="ko-KR" altLang="en-US" dirty="0" smtClean="0"/>
              <a:t>정보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널리 이용하는 사이트 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계층 구조 모델을 이용한 웹 사이트는 쉽고 빠르게 이해 가능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정보를 잘 조직화할 수 있고 간단하면서도 보편적임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웹 사이트 전체 구조 중 가장 많이 사용되며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계열 구조나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구조 등이 부분적으로 사용됨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계층 구조 설계 시 폭과 깊이의 균형이 중요함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계층의 각 단계에서 선택한 옵션의 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깊이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계층 단계의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계층 구조 설계 시 폭을 다룰 때는 사람이 기억할 수 있는 용량의 한계를 고려해야 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모호한 </a:t>
            </a:r>
            <a:r>
              <a:rPr lang="ko-KR" altLang="en-US" dirty="0" err="1" smtClean="0"/>
              <a:t>콘텐츠는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7+-2</a:t>
            </a:r>
            <a:r>
              <a:rPr lang="ko-KR" altLang="en-US" dirty="0" smtClean="0"/>
              <a:t>의 규칙을 따를 필요가 있음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212298"/>
          </a:xfrm>
        </p:spPr>
        <p:txBody>
          <a:bodyPr/>
          <a:lstStyle/>
          <a:p>
            <a:r>
              <a:rPr lang="ko-KR" altLang="en-US" dirty="0"/>
              <a:t>정보 구조</a:t>
            </a:r>
            <a:endParaRPr lang="en-US" altLang="ko-KR" dirty="0"/>
          </a:p>
          <a:p>
            <a:pPr lvl="1"/>
            <a:r>
              <a:rPr lang="ko-KR" altLang="en-US" dirty="0"/>
              <a:t>널리 이용하는 사이트 구조</a:t>
            </a:r>
            <a:endParaRPr lang="en-US" altLang="ko-KR" dirty="0"/>
          </a:p>
          <a:p>
            <a:pPr lvl="2"/>
            <a:r>
              <a:rPr lang="ko-KR" altLang="en-US" dirty="0" smtClean="0"/>
              <a:t>탑 다운 방식 </a:t>
            </a:r>
            <a:r>
              <a:rPr lang="en-US" altLang="ko-KR" dirty="0" smtClean="0"/>
              <a:t>(Top-Down)</a:t>
            </a:r>
          </a:p>
          <a:p>
            <a:pPr lvl="4"/>
            <a:r>
              <a:rPr lang="ko-KR" altLang="en-US" dirty="0" smtClean="0"/>
              <a:t>위에서부터 필요한 내용을 결정해 하부 구조를 만들어감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필요한 내용은 비즈니스와 사용자의 요구에서 파생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웹 사이트의 전반적인 목표와 전략을 수립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충족시킬 수 있는 요소를 붙여나감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51520" y="3406331"/>
            <a:ext cx="8238421" cy="2470941"/>
            <a:chOff x="251520" y="3212976"/>
            <a:chExt cx="8238421" cy="247094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8547" y="3212976"/>
              <a:ext cx="8031394" cy="2193942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251520" y="5406918"/>
              <a:ext cx="19223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6-44] </a:t>
              </a:r>
              <a:r>
                <a:rPr lang="ko-KR" altLang="en-US" sz="1200" b="1" dirty="0" smtClean="0">
                  <a:latin typeface="+mn-ea"/>
                  <a:ea typeface="+mn-ea"/>
                </a:rPr>
                <a:t>탑 다운 방식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996273"/>
          </a:xfrm>
        </p:spPr>
        <p:txBody>
          <a:bodyPr/>
          <a:lstStyle/>
          <a:p>
            <a:r>
              <a:rPr lang="ko-KR" altLang="en-US" dirty="0"/>
              <a:t>정보 구조</a:t>
            </a:r>
            <a:endParaRPr lang="en-US" altLang="ko-KR" dirty="0"/>
          </a:p>
          <a:p>
            <a:pPr lvl="1"/>
            <a:r>
              <a:rPr lang="ko-KR" altLang="en-US" dirty="0"/>
              <a:t>널리 이용하는 사이트 구조</a:t>
            </a:r>
            <a:endParaRPr lang="en-US" altLang="ko-KR" dirty="0"/>
          </a:p>
          <a:p>
            <a:pPr lvl="2"/>
            <a:r>
              <a:rPr lang="ko-KR" altLang="en-US" dirty="0" err="1" smtClean="0"/>
              <a:t>바텀</a:t>
            </a:r>
            <a:r>
              <a:rPr lang="ko-KR" altLang="en-US" dirty="0" smtClean="0"/>
              <a:t> 업 방식 </a:t>
            </a:r>
            <a:r>
              <a:rPr lang="en-US" altLang="ko-KR" dirty="0" smtClean="0"/>
              <a:t>(Bottom-Up)</a:t>
            </a:r>
          </a:p>
          <a:p>
            <a:pPr lvl="4"/>
            <a:r>
              <a:rPr lang="ko-KR" altLang="en-US" dirty="0" smtClean="0"/>
              <a:t>역으로 개별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요소의 관계를 파악하고 분류하여 상부 구조를 만들어 나감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레이블링</a:t>
            </a:r>
            <a:r>
              <a:rPr lang="ko-KR" altLang="en-US" dirty="0" smtClean="0"/>
              <a:t> 작업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분류한 그룹에 이름 붙이는 작업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99713" y="2924944"/>
            <a:ext cx="7870125" cy="2341989"/>
            <a:chOff x="699713" y="2924944"/>
            <a:chExt cx="7870125" cy="2341989"/>
          </a:xfrm>
        </p:grpSpPr>
        <p:sp>
          <p:nvSpPr>
            <p:cNvPr id="5" name="TextBox 4"/>
            <p:cNvSpPr txBox="1"/>
            <p:nvPr/>
          </p:nvSpPr>
          <p:spPr>
            <a:xfrm>
              <a:off x="3669804" y="4989934"/>
              <a:ext cx="19223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6-45]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바텀</a:t>
              </a:r>
              <a:r>
                <a:rPr lang="ko-KR" altLang="en-US" sz="1200" b="1" dirty="0" smtClean="0">
                  <a:latin typeface="+mn-ea"/>
                  <a:ea typeface="+mn-ea"/>
                </a:rPr>
                <a:t> 업 방식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9713" y="2924944"/>
              <a:ext cx="7870125" cy="2160240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>
            <a:off x="899592" y="5322051"/>
            <a:ext cx="6774235" cy="1272763"/>
            <a:chOff x="899592" y="5322051"/>
            <a:chExt cx="6774235" cy="127276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2" y="5322051"/>
              <a:ext cx="4752975" cy="1272763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5652120" y="6237312"/>
              <a:ext cx="2021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6-46]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레이블링</a:t>
              </a:r>
              <a:r>
                <a:rPr lang="ko-KR" altLang="en-US" sz="1200" b="1" dirty="0" smtClean="0">
                  <a:latin typeface="+mn-ea"/>
                  <a:ea typeface="+mn-ea"/>
                </a:rPr>
                <a:t> 작업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네비게이션</a:t>
            </a:r>
            <a:r>
              <a:rPr lang="ko-KR" altLang="en-US" dirty="0" smtClean="0"/>
              <a:t> 디자인</a:t>
            </a:r>
            <a:r>
              <a:rPr lang="en-US" altLang="ko-KR" dirty="0" smtClean="0"/>
              <a:t>(Navigation Design)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항해를 의미하며 웹 사이트에서 사용자의 이동과 관련된 개념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사이버 공간에서 사용자의 이동 편의성을 증대시킬 수 있는 방법으로 설계하는 것을 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사이트에서의 이동 경로나 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그것을 돕는 구조와 인터페이스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 등을 포괄하는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일반적인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문제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하이퍼미디어</a:t>
            </a:r>
            <a:r>
              <a:rPr lang="ko-KR" altLang="en-US" dirty="0" smtClean="0"/>
              <a:t> 시스템에서 발생하는 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방향 상실감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경로를 탐색하다가 현재의 위치뿐만 아니라 앞으로 어디로 가야 할지 몰라 혼란에 빠지는 것처럼 위치와 방향 감각을 잃어버리는 현상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인지적 과부하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정보 탐색 작업 자체가 인지적으로 사용 가능한 작업량을 넘어서면서 원래의 목표나 과업조차 기억하기 어려운 현상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678167" cy="2572338"/>
          </a:xfrm>
        </p:spPr>
        <p:txBody>
          <a:bodyPr/>
          <a:lstStyle/>
          <a:p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글로벌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사이트 전반에 걸친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시스템은 전체 사이트에서 사용자가 좀더 빠르게 정보에 접근할 수 있게 함으로써 정보의 계층 구조를 보조함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이를 통해 사이트 전체의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구성을 예측할 수 있음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시스템과 그래픽 디자인은 유연성과 </a:t>
            </a:r>
            <a:r>
              <a:rPr lang="ko-KR" altLang="en-US" dirty="0" err="1" smtClean="0"/>
              <a:t>콘텍스트</a:t>
            </a:r>
            <a:r>
              <a:rPr lang="en-US" altLang="ko-KR" dirty="0" smtClean="0"/>
              <a:t>(context)</a:t>
            </a:r>
            <a:r>
              <a:rPr lang="ko-KR" altLang="en-US" dirty="0" smtClean="0"/>
              <a:t>를 동시에 제공할 수 있도록 적절히 통합해야 함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콘텍스트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사용자가 웹 사이트에 들어와서 </a:t>
            </a:r>
            <a:r>
              <a:rPr lang="ko-KR" altLang="en-US" dirty="0" err="1" smtClean="0"/>
              <a:t>네비게이션을</a:t>
            </a:r>
            <a:r>
              <a:rPr lang="ko-KR" altLang="en-US" dirty="0" smtClean="0"/>
              <a:t> 할 때 읽는 내용을 의미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627784" y="4005064"/>
            <a:ext cx="3528392" cy="2714605"/>
            <a:chOff x="2411760" y="4005064"/>
            <a:chExt cx="3528392" cy="2714605"/>
          </a:xfrm>
        </p:grpSpPr>
        <p:pic>
          <p:nvPicPr>
            <p:cNvPr id="4098" name="Picture 2" descr="D:\강의교안\6장_img\6장_img\ch06-47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83768" y="4005064"/>
              <a:ext cx="3456384" cy="24342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411760" y="6442670"/>
              <a:ext cx="28456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6-47]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글로벌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네비게이션</a:t>
              </a:r>
              <a:r>
                <a:rPr lang="ko-KR" altLang="en-US" sz="1200" b="1" dirty="0" smtClean="0">
                  <a:latin typeface="+mn-ea"/>
                  <a:ea typeface="+mn-ea"/>
                </a:rPr>
                <a:t> 시스템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924266"/>
          </a:xfrm>
        </p:spPr>
        <p:txBody>
          <a:bodyPr/>
          <a:lstStyle/>
          <a:p>
            <a:r>
              <a:rPr lang="ko-KR" altLang="en-US" dirty="0" err="1"/>
              <a:t>네비게이션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1"/>
            <a:r>
              <a:rPr lang="ko-KR" altLang="en-US" dirty="0" smtClean="0"/>
              <a:t>로컬 </a:t>
            </a:r>
            <a:r>
              <a:rPr lang="ko-KR" altLang="en-US" dirty="0" err="1"/>
              <a:t>네비게이션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2"/>
            <a:r>
              <a:rPr lang="ko-KR" altLang="en-US" dirty="0" smtClean="0"/>
              <a:t>특정 서브 페이지에서만 사용되는 </a:t>
            </a:r>
            <a:r>
              <a:rPr lang="ko-KR" altLang="en-US" dirty="0" err="1" smtClean="0"/>
              <a:t>네비게이션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더 복잡한 웹 사이트 구성을 위해 글로벌 </a:t>
            </a:r>
            <a:r>
              <a:rPr lang="ko-KR" altLang="en-US" dirty="0" err="1" smtClean="0"/>
              <a:t>네비게이션의</a:t>
            </a:r>
            <a:r>
              <a:rPr lang="ko-KR" altLang="en-US" dirty="0" smtClean="0"/>
              <a:t> 보완을 위해 사용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글로벌 </a:t>
            </a:r>
            <a:r>
              <a:rPr lang="ko-KR" altLang="en-US" dirty="0" err="1" smtClean="0"/>
              <a:t>네비게이션의</a:t>
            </a:r>
            <a:r>
              <a:rPr lang="ko-KR" altLang="en-US" dirty="0" smtClean="0"/>
              <a:t> 대체보다는 보완하는 쪽으로 디자인해야 함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736221" y="2924944"/>
            <a:ext cx="5140035" cy="3794725"/>
            <a:chOff x="1736221" y="2924944"/>
            <a:chExt cx="5140035" cy="3794725"/>
          </a:xfrm>
        </p:grpSpPr>
        <p:pic>
          <p:nvPicPr>
            <p:cNvPr id="5122" name="Picture 2" descr="D:\강의교안\6장_img\6장_img\ch06-48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2924944"/>
              <a:ext cx="5040560" cy="35499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736221" y="6442670"/>
              <a:ext cx="26917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6-48]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로컬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네비게이션</a:t>
              </a:r>
              <a:r>
                <a:rPr lang="ko-KR" altLang="en-US" sz="1200" b="1" dirty="0" smtClean="0">
                  <a:latin typeface="+mn-ea"/>
                  <a:ea typeface="+mn-ea"/>
                </a:rPr>
                <a:t> 시스템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678167" cy="5643563"/>
          </a:xfrm>
        </p:spPr>
        <p:txBody>
          <a:bodyPr/>
          <a:lstStyle/>
          <a:p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원격 제어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요소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테이블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사이트 </a:t>
            </a:r>
            <a:r>
              <a:rPr lang="ko-KR" altLang="en-US" dirty="0" err="1" smtClean="0"/>
              <a:t>맵</a:t>
            </a:r>
            <a:r>
              <a:rPr lang="ko-KR" altLang="en-US" dirty="0"/>
              <a:t> 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콘텐츠에서</a:t>
            </a:r>
            <a:r>
              <a:rPr lang="ko-KR" altLang="en-US" dirty="0" smtClean="0"/>
              <a:t> 따로  떼어내어 제공하기 때문에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자의 관점을 제공하는데 유용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네비게이션의</a:t>
            </a:r>
            <a:r>
              <a:rPr lang="ko-KR" altLang="en-US" dirty="0" smtClean="0"/>
              <a:t> 보조적인 방법을 제공하여 웹 사이트 </a:t>
            </a:r>
            <a:r>
              <a:rPr lang="ko-KR" altLang="en-US" dirty="0" err="1" smtClean="0"/>
              <a:t>콘텐츠로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강화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내용 목록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웹 사이트 내에서 폭넓은 관점을 제공하며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랜덤한</a:t>
            </a:r>
            <a:r>
              <a:rPr lang="ko-KR" altLang="en-US" dirty="0" smtClean="0"/>
              <a:t> 접근을 가능하게 함</a:t>
            </a:r>
            <a:endParaRPr lang="en-US" altLang="ko-KR" dirty="0" smtClean="0"/>
          </a:p>
          <a:p>
            <a:pPr lvl="4"/>
            <a:r>
              <a:rPr lang="ko-KR" altLang="en-US" spc="-100" dirty="0" smtClean="0"/>
              <a:t>하이퍼텍스트 링크를 사용하여 사용자는 웹 사이트 내의 다른 페이지에 직접적으로 접근 가능</a:t>
            </a:r>
            <a:endParaRPr lang="en-US" altLang="ko-KR" spc="-100" dirty="0" smtClean="0"/>
          </a:p>
          <a:p>
            <a:pPr lvl="4"/>
            <a:r>
              <a:rPr lang="ko-KR" altLang="en-US" dirty="0" smtClean="0"/>
              <a:t>웹 사이트의 크기를 고려하여 적용 여부 결정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2"/>
            <a:r>
              <a:rPr lang="ko-KR" altLang="en-US" dirty="0" smtClean="0"/>
              <a:t>사이트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그래픽을 많이 사용하여 사이트의 구조를 표현한 형태가 많음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사용자는 명확하고 함축적인 방법으로 표현된 중요 링크만을 필요로 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정보의 위치를 한눈에 파악할 수 있게 해주고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정보의 위치 확인을 위한 노력을 덜어줌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정보 설계의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정보 설계의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 설계의 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원하는 정보를 쉽고 빠르게 찾을 수 있도록 하는 것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사용자가 웹 사이트 방문 시 </a:t>
            </a:r>
            <a:r>
              <a:rPr lang="ko-KR" altLang="en-US" spc="-80" dirty="0" smtClean="0"/>
              <a:t>사용자의 정보 탐색에 가장 많은 영향을 미치는 것이 정보 설계임</a:t>
            </a:r>
            <a:endParaRPr lang="en-US" altLang="ko-KR" spc="-80" dirty="0" smtClean="0"/>
          </a:p>
          <a:p>
            <a:pPr lvl="4"/>
            <a:endParaRPr lang="en-US" altLang="ko-KR" spc="-80" dirty="0" smtClean="0"/>
          </a:p>
          <a:p>
            <a:pPr lvl="1"/>
            <a:r>
              <a:rPr lang="ko-KR" altLang="en-US" dirty="0" smtClean="0"/>
              <a:t>정보 설계의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사이트의 조감도를 이해하고 전달하는 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사이트가 만들어지기 전의 설계 단계에서 해결해야 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정보 설계가 잘 이루어진 웹 사이트는 시간과 비용을 절감할 수 있음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제작자 역시 개발하는 동안 드러날 수 있는 계획상의 문제점을 최소화할 수 있음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err="1"/>
              <a:t>네비게이션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1"/>
            <a:r>
              <a:rPr lang="ko-KR" altLang="en-US" dirty="0"/>
              <a:t>원격 제어 </a:t>
            </a:r>
            <a:r>
              <a:rPr lang="ko-KR" altLang="en-US" dirty="0" err="1"/>
              <a:t>네비게이션</a:t>
            </a:r>
            <a:r>
              <a:rPr lang="ko-KR" altLang="en-US" dirty="0"/>
              <a:t>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6-4] </a:t>
            </a:r>
            <a:r>
              <a:rPr lang="ko-KR" altLang="en-US" sz="1500" dirty="0" smtClean="0"/>
              <a:t>그래픽을 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사용하여 표현된 사이트 </a:t>
            </a:r>
            <a:r>
              <a:rPr lang="ko-KR" altLang="en-US" sz="1500" dirty="0" err="1" smtClean="0"/>
              <a:t>맵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4427984" y="1014792"/>
            <a:ext cx="4052147" cy="5619682"/>
            <a:chOff x="3203848" y="1252052"/>
            <a:chExt cx="4052147" cy="561968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03848" y="1252052"/>
              <a:ext cx="4052147" cy="5314911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3387579" y="6594735"/>
              <a:ext cx="2900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6-49]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그래픽을 사용한 사이트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맵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3436434"/>
          </a:xfrm>
        </p:spPr>
        <p:txBody>
          <a:bodyPr/>
          <a:lstStyle/>
          <a:p>
            <a:r>
              <a:rPr lang="ko-KR" altLang="en-US" dirty="0" err="1"/>
              <a:t>네비게이션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1"/>
            <a:r>
              <a:rPr lang="ko-KR" altLang="en-US" dirty="0"/>
              <a:t>원격 제어 </a:t>
            </a:r>
            <a:r>
              <a:rPr lang="ko-KR" altLang="en-US" dirty="0" err="1"/>
              <a:t>네비게이션</a:t>
            </a:r>
            <a:r>
              <a:rPr lang="ko-KR" altLang="en-US" dirty="0"/>
              <a:t> 요소</a:t>
            </a:r>
            <a:endParaRPr lang="en-US" altLang="ko-KR" dirty="0"/>
          </a:p>
          <a:p>
            <a:pPr lvl="2"/>
            <a:r>
              <a:rPr lang="ko-KR" altLang="en-US" dirty="0" smtClean="0"/>
              <a:t>보조 </a:t>
            </a:r>
            <a:r>
              <a:rPr lang="ko-KR" altLang="en-US" dirty="0" err="1" smtClean="0"/>
              <a:t>네비게이션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글로벌 </a:t>
            </a:r>
            <a:r>
              <a:rPr lang="ko-KR" altLang="en-US" dirty="0" err="1" smtClean="0"/>
              <a:t>네비게이션과</a:t>
            </a:r>
            <a:r>
              <a:rPr lang="ko-KR" altLang="en-US" dirty="0" smtClean="0"/>
              <a:t> 로컬 </a:t>
            </a:r>
            <a:r>
              <a:rPr lang="ko-KR" altLang="en-US" dirty="0" err="1" smtClean="0"/>
              <a:t>네비게이션을</a:t>
            </a:r>
            <a:r>
              <a:rPr lang="ko-KR" altLang="en-US" dirty="0" smtClean="0"/>
              <a:t> 쓰지 않고 사용자를 움직이게 해야 할 경우 사용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모든 페이지에서 일상적으로 필요한 링크를 모아 제공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너무 많아지거나 기본 </a:t>
            </a:r>
            <a:r>
              <a:rPr lang="ko-KR" altLang="en-US" dirty="0" err="1" smtClean="0"/>
              <a:t>네비게이션과</a:t>
            </a:r>
            <a:r>
              <a:rPr lang="ko-KR" altLang="en-US" dirty="0" smtClean="0"/>
              <a:t> 차별화되지 않으면 오히려 사용자를 혼란스럽게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링크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메뉴와 별도로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페이지 내에서 제공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네비게이션</a:t>
            </a:r>
            <a:r>
              <a:rPr lang="ko-KR" altLang="en-US" dirty="0" smtClean="0"/>
              <a:t> 요소인지 아닌지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시각적인 구분을 해주는 것이 중요함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6-5] </a:t>
            </a:r>
            <a:r>
              <a:rPr lang="ko-KR" altLang="en-US" sz="1500" dirty="0" smtClean="0"/>
              <a:t>링크를 시각화한 메뉴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963992" y="4234641"/>
            <a:ext cx="3704352" cy="2362711"/>
            <a:chOff x="2163792" y="4363799"/>
            <a:chExt cx="3704352" cy="236271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67744" y="4363799"/>
              <a:ext cx="3600400" cy="2042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163792" y="6449511"/>
              <a:ext cx="3416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6-50]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콘텐츠</a:t>
              </a:r>
              <a:r>
                <a:rPr lang="ko-KR" altLang="en-US" sz="1200" b="1" dirty="0" smtClean="0">
                  <a:latin typeface="+mn-ea"/>
                  <a:ea typeface="+mn-ea"/>
                </a:rPr>
                <a:t> 페이지 내에서 제공된 링크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3436434"/>
          </a:xfrm>
        </p:spPr>
        <p:txBody>
          <a:bodyPr/>
          <a:lstStyle/>
          <a:p>
            <a:r>
              <a:rPr lang="ko-KR" altLang="en-US" dirty="0" err="1" smtClean="0"/>
              <a:t>레이블링</a:t>
            </a:r>
            <a:r>
              <a:rPr lang="ko-KR" altLang="en-US" dirty="0" smtClean="0"/>
              <a:t> 시스템 </a:t>
            </a:r>
            <a:r>
              <a:rPr lang="en-US" altLang="ko-KR" dirty="0" smtClean="0"/>
              <a:t>(Labeling System)</a:t>
            </a:r>
          </a:p>
          <a:p>
            <a:pPr lvl="1"/>
            <a:r>
              <a:rPr lang="ko-KR" altLang="en-US" dirty="0" err="1" smtClean="0"/>
              <a:t>레이블링</a:t>
            </a:r>
            <a:r>
              <a:rPr lang="ko-KR" altLang="en-US" dirty="0" smtClean="0"/>
              <a:t> 시스템의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정보를 분류하여 설계할 때 분류된 항목을 지칭하는 명칭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포함되는 내용을 열거하지 않아도 그 내용을 예상할 수 있도록 하는 명칭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표현의 한 형식으로서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사이트에서 큰 정보 단위를 표현하기 위해 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레이블링의</a:t>
            </a:r>
            <a:r>
              <a:rPr lang="ko-KR" altLang="en-US" dirty="0" smtClean="0"/>
              <a:t> 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정보를 효율적으로 전달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사용자에게 웹 사이트의 구조 체계와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시스템을 명료하게 보여주는 가장 분명한 방법으로 사용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2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339752" y="4365104"/>
            <a:ext cx="4104456" cy="2269981"/>
            <a:chOff x="2339752" y="4365104"/>
            <a:chExt cx="4104456" cy="2269981"/>
          </a:xfrm>
        </p:grpSpPr>
        <p:pic>
          <p:nvPicPr>
            <p:cNvPr id="8194" name="Picture 2" descr="D:\강의교안\6장_img\6장_img\ch06-5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9752" y="4365104"/>
              <a:ext cx="4104456" cy="1961586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2934866" y="6358086"/>
              <a:ext cx="2900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6-51]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직관적이지 못한 정보 전달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 err="1"/>
              <a:t>레이블링</a:t>
            </a:r>
            <a:r>
              <a:rPr lang="ko-KR" altLang="en-US" dirty="0"/>
              <a:t> 시스템 </a:t>
            </a:r>
            <a:r>
              <a:rPr lang="en-US" altLang="ko-KR" dirty="0"/>
              <a:t>(Labeling System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레이블링의</a:t>
            </a:r>
            <a:r>
              <a:rPr lang="ko-KR" altLang="en-US" dirty="0" smtClean="0"/>
              <a:t> 목적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6-6] </a:t>
            </a:r>
            <a:r>
              <a:rPr lang="ko-KR" altLang="en-US" sz="1500" dirty="0" smtClean="0"/>
              <a:t>직관적이지 못한 </a:t>
            </a:r>
            <a:r>
              <a:rPr lang="ko-KR" altLang="en-US" sz="1500" dirty="0" err="1" smtClean="0"/>
              <a:t>레이블링</a:t>
            </a:r>
            <a:endParaRPr lang="en-US" altLang="ko-KR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907704" y="2388262"/>
            <a:ext cx="4422378" cy="4252397"/>
            <a:chOff x="1915601" y="2401907"/>
            <a:chExt cx="4422378" cy="4252397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23050" y="2401907"/>
              <a:ext cx="4414929" cy="390532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915601" y="6377305"/>
              <a:ext cx="28456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6-52]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직관적이지 못한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레이블링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레이블링</a:t>
            </a:r>
            <a:r>
              <a:rPr lang="ko-KR" altLang="en-US" dirty="0"/>
              <a:t> 시스템 </a:t>
            </a:r>
            <a:r>
              <a:rPr lang="en-US" altLang="ko-KR" dirty="0"/>
              <a:t>(Labeling System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레이블링</a:t>
            </a:r>
            <a:r>
              <a:rPr lang="ko-KR" altLang="en-US" dirty="0" smtClean="0"/>
              <a:t> 시스템의 유형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 속의 레이블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다른 형태의 </a:t>
            </a:r>
            <a:r>
              <a:rPr lang="ko-KR" altLang="en-US" dirty="0" err="1" smtClean="0"/>
              <a:t>레이블링</a:t>
            </a:r>
            <a:r>
              <a:rPr lang="ko-KR" altLang="en-US" dirty="0" smtClean="0"/>
              <a:t> 시스템보다 일관적으로 적용하는 것이 필요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페이지에 관계없이 변하지 않는 것이 좋음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동일한 정보를 표시하는 데 두 개 이상의 변종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같은 정보를 표시하는 레이블이 독특하게 변형되어 사용될 수 있으나 적어도 단일 사이트 내에서는 일관되게 사용하는 것이 원칙임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링크 레이블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단위 정보의 본문 또는 텍스트 내에서 텍스트로 된 링크로 사용하는 레이블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콘텐츠</a:t>
            </a:r>
            <a:r>
              <a:rPr lang="ko-KR" altLang="en-US" dirty="0" smtClean="0"/>
              <a:t> 페이지 내에 나타나므로 다른 텍스트와 다른 성격을 가지고 있다는 시각적 구분이 필요함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아이콘 레이블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텍스트로 이루어진 레이블보다 더 많은 정보 전달이 가능하나 많은 제약을 받음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사이트에 일관적이고 차별화된 그래픽 </a:t>
            </a:r>
            <a:r>
              <a:rPr lang="ko-KR" altLang="en-US" dirty="0" err="1" smtClean="0"/>
              <a:t>아이덴티티를</a:t>
            </a:r>
            <a:r>
              <a:rPr lang="ko-KR" altLang="en-US" dirty="0" smtClean="0"/>
              <a:t> 부여할 수 있음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레이블링</a:t>
            </a:r>
            <a:r>
              <a:rPr lang="ko-KR" altLang="en-US" dirty="0"/>
              <a:t> 시스템 </a:t>
            </a:r>
            <a:r>
              <a:rPr lang="en-US" altLang="ko-KR" dirty="0"/>
              <a:t>(Labeling System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레이블링</a:t>
            </a:r>
            <a:r>
              <a:rPr lang="ko-KR" altLang="en-US" dirty="0" smtClean="0"/>
              <a:t> 시스템의 유형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 외 </a:t>
            </a:r>
            <a:r>
              <a:rPr lang="ko-KR" altLang="en-US" dirty="0" err="1" smtClean="0"/>
              <a:t>레이블링의</a:t>
            </a:r>
            <a:r>
              <a:rPr lang="ko-KR" altLang="en-US" dirty="0" smtClean="0"/>
              <a:t> 종류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메뉴 레이블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사이트 메뉴의 이름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메타데이터의 레이블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정보에 대한 메타데이터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페이지 타이틀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특정 페이지를 표현하는 이름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윈도우 타이틀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브라우저의 윈도우 타이틀에 나타나는 말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버튼의 레이블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버튼에 대한 레이블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서비스 레이블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서비스 명칭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레이블링</a:t>
            </a:r>
            <a:r>
              <a:rPr lang="ko-KR" altLang="en-US" dirty="0"/>
              <a:t> 시스템 </a:t>
            </a:r>
            <a:r>
              <a:rPr lang="en-US" altLang="ko-KR" dirty="0"/>
              <a:t>(Labeling System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효과적인 </a:t>
            </a:r>
            <a:r>
              <a:rPr lang="ko-KR" altLang="en-US" dirty="0" err="1" smtClean="0"/>
              <a:t>레이블링</a:t>
            </a:r>
            <a:r>
              <a:rPr lang="ko-KR" altLang="en-US" dirty="0" smtClean="0"/>
              <a:t> 시스템 만들기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사용 중인 표현법이나 </a:t>
            </a:r>
            <a:r>
              <a:rPr lang="ko-KR" altLang="en-US" dirty="0" err="1" smtClean="0"/>
              <a:t>레이블명을</a:t>
            </a:r>
            <a:r>
              <a:rPr lang="ko-KR" altLang="en-US" dirty="0" smtClean="0"/>
              <a:t> 검토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웹 사이트를 참고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가능한 레이블을 구체적으로 기술할 수 있도록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것과 차별화하도록 노력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어떤 내용을 포함하고 있는지 정확하게 파악하여 그 하위내용을 잘 표현할 수 있는 </a:t>
            </a:r>
            <a:r>
              <a:rPr lang="ko-KR" altLang="en-US" dirty="0" err="1" smtClean="0"/>
              <a:t>레이블링을</a:t>
            </a:r>
            <a:r>
              <a:rPr lang="ko-KR" altLang="en-US" dirty="0" smtClean="0"/>
              <a:t> 정해야 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레이블링</a:t>
            </a:r>
            <a:r>
              <a:rPr lang="ko-KR" altLang="en-US" dirty="0" smtClean="0"/>
              <a:t> 시스템의 전체적인 크기와 표현에 일관성이 있어야 함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구조를 보고 좋은 구조인지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좋지 않은 구조인지 말해보고 그 이유는 무엇인지 설명해보자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2443974" y="2204864"/>
            <a:ext cx="4040028" cy="4557886"/>
            <a:chOff x="2443974" y="2204864"/>
            <a:chExt cx="4040028" cy="455788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43974" y="2204864"/>
              <a:ext cx="4040028" cy="4256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3679080" y="6485751"/>
              <a:ext cx="1560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6-53]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구조 ①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다음의 </a:t>
            </a:r>
            <a:r>
              <a:rPr lang="en-US" altLang="ko-KR" dirty="0"/>
              <a:t>3</a:t>
            </a:r>
            <a:r>
              <a:rPr lang="ko-KR" altLang="en-US" dirty="0"/>
              <a:t>가지 구조를 보고 좋은 구조인지</a:t>
            </a:r>
            <a:r>
              <a:rPr lang="en-US" altLang="ko-KR" dirty="0"/>
              <a:t>, </a:t>
            </a:r>
            <a:r>
              <a:rPr lang="ko-KR" altLang="en-US" dirty="0"/>
              <a:t>좋지 않은 구조인지 말해보고 그 이유는 무엇인지 설명해보자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93993" y="2170957"/>
            <a:ext cx="6764014" cy="4515593"/>
            <a:chOff x="1193993" y="2170957"/>
            <a:chExt cx="6764014" cy="4515593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93993" y="2170957"/>
              <a:ext cx="6764014" cy="4248472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3779912" y="6409551"/>
              <a:ext cx="1560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6-54]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구조 ②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다음의 </a:t>
            </a:r>
            <a:r>
              <a:rPr lang="en-US" altLang="ko-KR" dirty="0"/>
              <a:t>3</a:t>
            </a:r>
            <a:r>
              <a:rPr lang="ko-KR" altLang="en-US" dirty="0"/>
              <a:t>가지 구조를 보고 좋은 구조인지</a:t>
            </a:r>
            <a:r>
              <a:rPr lang="en-US" altLang="ko-KR" dirty="0"/>
              <a:t>, </a:t>
            </a:r>
            <a:r>
              <a:rPr lang="ko-KR" altLang="en-US" dirty="0"/>
              <a:t>좋지 않은 구조인지 말해보고 그 이유는 무엇인지 설명해보자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015929" y="2147714"/>
            <a:ext cx="7185737" cy="4636791"/>
            <a:chOff x="1015929" y="2147714"/>
            <a:chExt cx="7185737" cy="4636791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15929" y="2147714"/>
              <a:ext cx="7185737" cy="4359792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1015929" y="6507506"/>
              <a:ext cx="1560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6-55]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구조 ③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정보 설계의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원하는 정보를 쉽게 찾을 수 있는 사이트와 그렇지 못한 사이트의 사례를 찾아본 후 두 사이트의 차이점에는 어떠한 것이 있는지 논의해보자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정보 설계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3580449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 err="1" smtClean="0"/>
              <a:t>버텀</a:t>
            </a:r>
            <a:r>
              <a:rPr lang="ko-KR" altLang="en-US" dirty="0" smtClean="0"/>
              <a:t> 업 방식과 탑 다운 방식을 사용하여 계층 구조를 설계해보자</a:t>
            </a:r>
            <a:endParaRPr lang="en-US" altLang="ko-KR" dirty="0" smtClean="0"/>
          </a:p>
          <a:p>
            <a:pPr marL="882650" lvl="2" indent="-342900">
              <a:buClr>
                <a:schemeClr val="tx1"/>
              </a:buClr>
              <a:buFont typeface="+mj-ea"/>
              <a:buAutoNum type="circleNumDbPlain"/>
            </a:pPr>
            <a:r>
              <a:rPr lang="ko-KR" altLang="en-US" dirty="0" smtClean="0"/>
              <a:t>구조가 정해졌다면 각 그룹에 이름을 붙여보자</a:t>
            </a:r>
            <a:endParaRPr lang="en-US" altLang="ko-KR" dirty="0" smtClean="0"/>
          </a:p>
          <a:p>
            <a:pPr marL="882650" lvl="2" indent="-342900">
              <a:buClr>
                <a:schemeClr val="tx1"/>
              </a:buClr>
              <a:buFont typeface="+mj-ea"/>
              <a:buAutoNum type="circleNumDbPlain"/>
            </a:pPr>
            <a:r>
              <a:rPr lang="ko-KR" altLang="en-US" dirty="0" smtClean="0"/>
              <a:t>정해진 포맷에 구조 설계를 완성하자 </a:t>
            </a:r>
            <a:r>
              <a:rPr lang="en-US" altLang="ko-KR" dirty="0" smtClean="0"/>
              <a:t>(Form_</a:t>
            </a:r>
            <a:r>
              <a:rPr lang="ko-KR" altLang="en-US" dirty="0" smtClean="0"/>
              <a:t>메뉴구성도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xls</a:t>
            </a:r>
            <a:r>
              <a:rPr lang="en-US" altLang="ko-KR" dirty="0" smtClean="0"/>
              <a:t>)</a:t>
            </a:r>
          </a:p>
          <a:p>
            <a:pPr marL="882650" lvl="2" indent="-342900">
              <a:buClrTx/>
              <a:buFont typeface="+mj-ea"/>
              <a:buAutoNum type="circleNumDbPlain"/>
            </a:pPr>
            <a:r>
              <a:rPr lang="ko-KR" altLang="en-US" dirty="0" smtClean="0"/>
              <a:t>각각의 </a:t>
            </a:r>
            <a:r>
              <a:rPr lang="ko-KR" altLang="en-US" dirty="0" err="1" smtClean="0"/>
              <a:t>레이블명을</a:t>
            </a:r>
            <a:r>
              <a:rPr lang="ko-KR" altLang="en-US" dirty="0" smtClean="0"/>
              <a:t> 다시 검토해보자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직관적인 레이블</a:t>
            </a:r>
            <a:r>
              <a:rPr lang="en-US" altLang="ko-KR" dirty="0" smtClean="0"/>
              <a:t>)</a:t>
            </a:r>
          </a:p>
          <a:p>
            <a:pPr marL="882650" lvl="2" indent="-342900">
              <a:buClr>
                <a:schemeClr val="tx1"/>
              </a:buClr>
              <a:buFont typeface="+mj-ea"/>
              <a:buAutoNum type="circleNumDbPlain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팀별로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그룹핑한</a:t>
            </a:r>
            <a:r>
              <a:rPr lang="ko-KR" altLang="en-US" dirty="0"/>
              <a:t> </a:t>
            </a:r>
            <a:r>
              <a:rPr lang="ko-KR" altLang="en-US" dirty="0" smtClean="0"/>
              <a:t>이유를 설명하고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왜 그 </a:t>
            </a:r>
            <a:r>
              <a:rPr lang="ko-KR" altLang="en-US" dirty="0" err="1" smtClean="0"/>
              <a:t>그룹핑을</a:t>
            </a:r>
            <a:r>
              <a:rPr lang="ko-KR" altLang="en-US" dirty="0" smtClean="0"/>
              <a:t> 대표하는 레이블인지에 대해 각자의 견해를 밝히고 토론해보자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4717727" cy="5020609"/>
          </a:xfrm>
        </p:spPr>
        <p:txBody>
          <a:bodyPr/>
          <a:lstStyle/>
          <a:p>
            <a:r>
              <a:rPr lang="ko-KR" altLang="en-US" dirty="0" smtClean="0"/>
              <a:t>정보의 순서와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명확한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명확한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체계는 정보가 서로 배타적이기 때문에 겹치지 않게 나눌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사용하기 편리하고 설계 및 유지가 쉬우나 찾고자 하는 것의 정확한 이름을 알고 있어야 한다는 단점을 가짐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콘텐츠의</a:t>
            </a:r>
            <a:r>
              <a:rPr lang="ko-KR" altLang="en-US" dirty="0" smtClean="0"/>
              <a:t> 체계화를 명확히 하는 방법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알파벳순 또는 가나다순</a:t>
            </a:r>
            <a:endParaRPr lang="en-US" altLang="ko-KR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백과사전이나 일반사전 등에서 사용하는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체계</a:t>
            </a:r>
            <a:endParaRPr lang="en-US" altLang="ko-KR" sz="1200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이미 알고 있는 항목에 대한 빠른 검색과 간단한 디렉터리 </a:t>
            </a:r>
            <a:r>
              <a:rPr lang="ko-KR" altLang="en-US" sz="1200" dirty="0" err="1" smtClean="0"/>
              <a:t>브라우징을</a:t>
            </a:r>
            <a:r>
              <a:rPr lang="ko-KR" altLang="en-US" sz="1200" dirty="0" smtClean="0"/>
              <a:t> 지원</a:t>
            </a:r>
            <a:endParaRPr lang="en-US" altLang="ko-KR" sz="1200" dirty="0" smtClean="0"/>
          </a:p>
          <a:p>
            <a:pPr lvl="4"/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783832" y="1556792"/>
            <a:ext cx="4485523" cy="3877399"/>
            <a:chOff x="4783832" y="1556792"/>
            <a:chExt cx="4485523" cy="3877399"/>
          </a:xfrm>
        </p:grpSpPr>
        <p:pic>
          <p:nvPicPr>
            <p:cNvPr id="1026" name="Picture 2" descr="D:\강의교안\6장_img\6장_img\ch06-01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60032" y="1556792"/>
              <a:ext cx="4215112" cy="3384376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4783832" y="5157192"/>
              <a:ext cx="44855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가나다순으로 정리된 다음</a:t>
              </a:r>
              <a:r>
                <a:rPr lang="en-US" altLang="ko-KR" sz="1200" b="1" dirty="0" smtClean="0">
                  <a:latin typeface="+mn-ea"/>
                  <a:ea typeface="+mn-ea"/>
                </a:rPr>
                <a:t>(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Daum</a:t>
              </a:r>
              <a:r>
                <a:rPr lang="en-US" altLang="ko-KR" sz="1200" b="1" dirty="0" smtClean="0">
                  <a:latin typeface="+mn-ea"/>
                  <a:ea typeface="+mn-ea"/>
                </a:rPr>
                <a:t>)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디렉터리 구분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정보의 순서와 정렬</a:t>
            </a:r>
            <a:endParaRPr lang="en-US" altLang="ko-KR" dirty="0"/>
          </a:p>
          <a:p>
            <a:pPr lvl="1"/>
            <a:r>
              <a:rPr lang="ko-KR" altLang="en-US" dirty="0"/>
              <a:t>명확한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ko-KR" altLang="en-US" dirty="0" smtClean="0"/>
              <a:t>체계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알파벳순 또는 가나다순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1331640" y="2204864"/>
            <a:ext cx="6480720" cy="1829817"/>
            <a:chOff x="1331640" y="2204864"/>
            <a:chExt cx="6480720" cy="1829817"/>
          </a:xfrm>
        </p:grpSpPr>
        <p:pic>
          <p:nvPicPr>
            <p:cNvPr id="2050" name="Picture 2" descr="D:\강의교안\6장_img\6장_img\ch06-02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1640" y="2204864"/>
              <a:ext cx="6480720" cy="1535346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3068873" y="3573016"/>
              <a:ext cx="3000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6-2]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야후</a:t>
              </a:r>
              <a:r>
                <a:rPr lang="en-US" altLang="ko-KR" sz="1200" b="1" dirty="0" smtClean="0">
                  <a:latin typeface="+mn-ea"/>
                  <a:ea typeface="+mn-ea"/>
                </a:rPr>
                <a:t>(Yahoo)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용어사전 분류</a:t>
              </a:r>
              <a:endParaRPr lang="en-US" altLang="ko-KR" sz="1200" b="1" dirty="0" smtClean="0">
                <a:latin typeface="+mn-ea"/>
                <a:ea typeface="+mn-ea"/>
              </a:endParaRPr>
            </a:p>
            <a:p>
              <a:r>
                <a:rPr lang="en-US" altLang="ko-KR" sz="1200" b="1" dirty="0" smtClean="0">
                  <a:latin typeface="+mn-ea"/>
                  <a:ea typeface="+mn-ea"/>
                </a:rPr>
                <a:t>              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03647" y="4160113"/>
            <a:ext cx="6628809" cy="2293223"/>
            <a:chOff x="1403647" y="4005064"/>
            <a:chExt cx="6628809" cy="2293223"/>
          </a:xfrm>
        </p:grpSpPr>
        <p:pic>
          <p:nvPicPr>
            <p:cNvPr id="2051" name="Picture 3" descr="D:\강의교안\6장_img\6장_img\ch06-03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3647" y="4005064"/>
              <a:ext cx="6628809" cy="2168710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2925168" y="6021288"/>
              <a:ext cx="35910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6-3]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음악 사이트 멜론</a:t>
              </a:r>
              <a:r>
                <a:rPr lang="en-US" altLang="ko-KR" sz="1200" b="1" dirty="0" smtClean="0">
                  <a:latin typeface="+mn-ea"/>
                  <a:ea typeface="+mn-ea"/>
                </a:rPr>
                <a:t>(Melon)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색인 검색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708242"/>
          </a:xfrm>
        </p:spPr>
        <p:txBody>
          <a:bodyPr/>
          <a:lstStyle/>
          <a:p>
            <a:r>
              <a:rPr lang="ko-KR" altLang="en-US" dirty="0"/>
              <a:t>정보의 순서와 정렬</a:t>
            </a:r>
            <a:endParaRPr lang="en-US" altLang="ko-KR" dirty="0"/>
          </a:p>
          <a:p>
            <a:pPr lvl="1"/>
            <a:r>
              <a:rPr lang="ko-KR" altLang="en-US" dirty="0"/>
              <a:t>명확한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ko-KR" altLang="en-US" dirty="0" smtClean="0"/>
              <a:t>체계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연대순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날짜순</a:t>
            </a:r>
            <a:endParaRPr lang="en-US" altLang="ko-KR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보도 자료의 경우 연대순 체계에 적합</a:t>
            </a:r>
            <a:endParaRPr lang="en-US" altLang="ko-KR" sz="1200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상호 보완적으로 조합되어야 함</a:t>
            </a:r>
            <a:endParaRPr lang="en-US" altLang="ko-KR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163168" y="2635343"/>
            <a:ext cx="5121915" cy="3890001"/>
            <a:chOff x="2163168" y="2635343"/>
            <a:chExt cx="5121915" cy="3890001"/>
          </a:xfrm>
        </p:grpSpPr>
        <p:sp>
          <p:nvSpPr>
            <p:cNvPr id="7" name="TextBox 6"/>
            <p:cNvSpPr txBox="1"/>
            <p:nvPr/>
          </p:nvSpPr>
          <p:spPr>
            <a:xfrm>
              <a:off x="2163168" y="6248345"/>
              <a:ext cx="5121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6-4]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시간순으로</a:t>
              </a:r>
              <a:r>
                <a:rPr lang="ko-KR" altLang="en-US" sz="1200" b="1" dirty="0" smtClean="0">
                  <a:latin typeface="+mn-ea"/>
                  <a:ea typeface="+mn-ea"/>
                </a:rPr>
                <a:t> 정리되어 있는 전자 신문의 보도 자료</a:t>
              </a:r>
              <a:r>
                <a:rPr lang="en-US" altLang="ko-KR" sz="1200" b="1" dirty="0" smtClean="0">
                  <a:latin typeface="+mn-ea"/>
                  <a:ea typeface="+mn-ea"/>
                </a:rPr>
                <a:t>              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3074" name="Picture 2" descr="D:\강의교안\6장_img\6장_img\ch06-04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50468" y="2635343"/>
              <a:ext cx="3168352" cy="3533489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체계화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708242"/>
          </a:xfrm>
        </p:spPr>
        <p:txBody>
          <a:bodyPr/>
          <a:lstStyle/>
          <a:p>
            <a:r>
              <a:rPr lang="ko-KR" altLang="en-US" dirty="0"/>
              <a:t>정보의 순서와 정렬</a:t>
            </a:r>
            <a:endParaRPr lang="en-US" altLang="ko-KR" dirty="0"/>
          </a:p>
          <a:p>
            <a:pPr lvl="1"/>
            <a:r>
              <a:rPr lang="ko-KR" altLang="en-US" dirty="0"/>
              <a:t>명확한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ko-KR" altLang="en-US" dirty="0" smtClean="0"/>
              <a:t>체계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지리적 위치에 따른 분류</a:t>
            </a:r>
            <a:endParaRPr lang="en-US" altLang="ko-KR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정치적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사회적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경제적 문제들은 장소와 관계되어 있는 경우가 많으며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지도에서 마우스를 이용하여 </a:t>
            </a:r>
            <a:r>
              <a:rPr lang="ko-KR" altLang="en-US" sz="1200" dirty="0" err="1" smtClean="0"/>
              <a:t>콘텐츠에</a:t>
            </a:r>
            <a:r>
              <a:rPr lang="ko-KR" altLang="en-US" sz="1200" dirty="0" smtClean="0"/>
              <a:t> 손쉽게 접근 가능</a:t>
            </a:r>
            <a:endParaRPr lang="en-US" altLang="ko-KR" sz="1200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251520" y="2780928"/>
            <a:ext cx="4681752" cy="2869287"/>
            <a:chOff x="251520" y="2780928"/>
            <a:chExt cx="4681752" cy="2869287"/>
          </a:xfrm>
        </p:grpSpPr>
        <p:sp>
          <p:nvSpPr>
            <p:cNvPr id="7" name="TextBox 6"/>
            <p:cNvSpPr txBox="1"/>
            <p:nvPr/>
          </p:nvSpPr>
          <p:spPr>
            <a:xfrm>
              <a:off x="548015" y="5373216"/>
              <a:ext cx="4095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6-5] SK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엔크린</a:t>
              </a:r>
              <a:r>
                <a:rPr lang="ko-KR" altLang="en-US" sz="1200" b="1" dirty="0" smtClean="0">
                  <a:latin typeface="+mn-ea"/>
                  <a:ea typeface="+mn-ea"/>
                </a:rPr>
                <a:t> 사이트의 전국 주유소</a:t>
              </a:r>
              <a:r>
                <a:rPr lang="en-US" altLang="ko-KR" sz="1200" b="1" dirty="0" smtClean="0">
                  <a:latin typeface="+mn-ea"/>
                  <a:ea typeface="+mn-ea"/>
                </a:rPr>
                <a:t>/</a:t>
              </a:r>
              <a:r>
                <a:rPr lang="ko-KR" altLang="en-US" sz="1200" b="1" dirty="0" smtClean="0">
                  <a:latin typeface="+mn-ea"/>
                  <a:ea typeface="+mn-ea"/>
                </a:rPr>
                <a:t>충전소 위치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4098" name="Picture 2" descr="D:\강의교안\6장_img\6장_img\ch06-05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2780928"/>
              <a:ext cx="4681752" cy="2592288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>
            <a:off x="5096966" y="2564904"/>
            <a:ext cx="3795514" cy="3301335"/>
            <a:chOff x="5096966" y="2564904"/>
            <a:chExt cx="3795514" cy="3301335"/>
          </a:xfrm>
        </p:grpSpPr>
        <p:pic>
          <p:nvPicPr>
            <p:cNvPr id="4099" name="Picture 3" descr="D:\강의교안\6장_img\6장_img\ch06-06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96966" y="2564904"/>
              <a:ext cx="3795514" cy="2998166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5322793" y="5589240"/>
              <a:ext cx="3272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6-6]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지역별로</a:t>
              </a:r>
              <a:r>
                <a:rPr lang="en-US" altLang="ko-KR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smtClean="0">
                  <a:latin typeface="+mn-ea"/>
                  <a:ea typeface="+mn-ea"/>
                </a:rPr>
                <a:t>구분해놓은 날씨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콘텐츠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8101</TotalTime>
  <Words>2557</Words>
  <Application>Microsoft Office PowerPoint</Application>
  <PresentationFormat>화면 슬라이드 쇼(4:3)</PresentationFormat>
  <Paragraphs>386</Paragraphs>
  <Slides>51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한빛마스터</vt:lpstr>
      <vt:lpstr>정보 설계</vt:lpstr>
      <vt:lpstr>PowerPoint 프레젠테이션</vt:lpstr>
      <vt:lpstr>목 차</vt:lpstr>
      <vt:lpstr>01 정보 설계의 정의</vt:lpstr>
      <vt:lpstr>01 정보 설계의 정의</vt:lpstr>
      <vt:lpstr>02 콘텐츠 체계화</vt:lpstr>
      <vt:lpstr>02 콘텐츠 체계화</vt:lpstr>
      <vt:lpstr>02 콘텐츠 체계화</vt:lpstr>
      <vt:lpstr>02 콘텐츠 체계화</vt:lpstr>
      <vt:lpstr>02 콘텐츠 체계화</vt:lpstr>
      <vt:lpstr>02 콘텐츠 체계화</vt:lpstr>
      <vt:lpstr>02 콘텐츠 체계화</vt:lpstr>
      <vt:lpstr>02 콘텐츠 체계화</vt:lpstr>
      <vt:lpstr>02 콘텐츠 체계화</vt:lpstr>
      <vt:lpstr>02 콘텐츠 체계화</vt:lpstr>
      <vt:lpstr>02 콘텐츠 체계화</vt:lpstr>
      <vt:lpstr>02 콘텐츠 체계화</vt:lpstr>
      <vt:lpstr>02 콘텐츠 체계화</vt:lpstr>
      <vt:lpstr>02 콘텐츠 체계화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03 정보 설계 요소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Hiya</cp:lastModifiedBy>
  <cp:revision>530</cp:revision>
  <dcterms:created xsi:type="dcterms:W3CDTF">1601-01-01T00:00:00Z</dcterms:created>
  <dcterms:modified xsi:type="dcterms:W3CDTF">2012-03-04T05:57:00Z</dcterms:modified>
</cp:coreProperties>
</file>